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charts/chart14.xml" ContentType="application/vnd.openxmlformats-officedocument.drawingml.chart+xml"/>
  <Override PartName="/ppt/charts/style14.xml" ContentType="application/vnd.ms-office.chartstyle+xml"/>
  <Override PartName="/ppt/charts/colors14.xml" ContentType="application/vnd.ms-office.chartcolorstyle+xml"/>
  <Override PartName="/ppt/charts/chart15.xml" ContentType="application/vnd.openxmlformats-officedocument.drawingml.chart+xml"/>
  <Override PartName="/ppt/charts/style15.xml" ContentType="application/vnd.ms-office.chartstyle+xml"/>
  <Override PartName="/ppt/charts/colors15.xml" ContentType="application/vnd.ms-office.chartcolorstyle+xml"/>
  <Override PartName="/ppt/charts/chart16.xml" ContentType="application/vnd.openxmlformats-officedocument.drawingml.chart+xml"/>
  <Override PartName="/ppt/charts/style16.xml" ContentType="application/vnd.ms-office.chartstyle+xml"/>
  <Override PartName="/ppt/charts/colors16.xml" ContentType="application/vnd.ms-office.chartcolorstyl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Lst>
  <p:notesMasterIdLst>
    <p:notesMasterId r:id="rId48"/>
  </p:notesMasterIdLst>
  <p:sldIdLst>
    <p:sldId id="256" r:id="rId2"/>
    <p:sldId id="314" r:id="rId3"/>
    <p:sldId id="276" r:id="rId4"/>
    <p:sldId id="288" r:id="rId5"/>
    <p:sldId id="307" r:id="rId6"/>
    <p:sldId id="277" r:id="rId7"/>
    <p:sldId id="291" r:id="rId8"/>
    <p:sldId id="292" r:id="rId9"/>
    <p:sldId id="294" r:id="rId10"/>
    <p:sldId id="293" r:id="rId11"/>
    <p:sldId id="306" r:id="rId12"/>
    <p:sldId id="295" r:id="rId13"/>
    <p:sldId id="296" r:id="rId14"/>
    <p:sldId id="297" r:id="rId15"/>
    <p:sldId id="298" r:id="rId16"/>
    <p:sldId id="308" r:id="rId17"/>
    <p:sldId id="305" r:id="rId18"/>
    <p:sldId id="299" r:id="rId19"/>
    <p:sldId id="303" r:id="rId20"/>
    <p:sldId id="304" r:id="rId21"/>
    <p:sldId id="309" r:id="rId22"/>
    <p:sldId id="310" r:id="rId23"/>
    <p:sldId id="300" r:id="rId24"/>
    <p:sldId id="301" r:id="rId25"/>
    <p:sldId id="302" r:id="rId26"/>
    <p:sldId id="311" r:id="rId27"/>
    <p:sldId id="312" r:id="rId28"/>
    <p:sldId id="313" r:id="rId29"/>
    <p:sldId id="316" r:id="rId30"/>
    <p:sldId id="315" r:id="rId31"/>
    <p:sldId id="317" r:id="rId32"/>
    <p:sldId id="318" r:id="rId33"/>
    <p:sldId id="319" r:id="rId34"/>
    <p:sldId id="321" r:id="rId35"/>
    <p:sldId id="322" r:id="rId36"/>
    <p:sldId id="320" r:id="rId37"/>
    <p:sldId id="323" r:id="rId38"/>
    <p:sldId id="324" r:id="rId39"/>
    <p:sldId id="327" r:id="rId40"/>
    <p:sldId id="326" r:id="rId41"/>
    <p:sldId id="328" r:id="rId42"/>
    <p:sldId id="325" r:id="rId43"/>
    <p:sldId id="279" r:id="rId44"/>
    <p:sldId id="329" r:id="rId45"/>
    <p:sldId id="278" r:id="rId46"/>
    <p:sldId id="285" r:id="rId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328" userDrawn="1">
          <p15:clr>
            <a:srgbClr val="A4A3A4"/>
          </p15:clr>
        </p15:guide>
        <p15:guide id="2" pos="3864" userDrawn="1">
          <p15:clr>
            <a:srgbClr val="A4A3A4"/>
          </p15:clr>
        </p15:guide>
        <p15:guide id="3" pos="7512" userDrawn="1">
          <p15:clr>
            <a:srgbClr val="A4A3A4"/>
          </p15:clr>
        </p15:guide>
        <p15:guide id="4" pos="144" userDrawn="1">
          <p15:clr>
            <a:srgbClr val="A4A3A4"/>
          </p15:clr>
        </p15:guide>
        <p15:guide id="5" orient="horz" pos="624" userDrawn="1">
          <p15:clr>
            <a:srgbClr val="A4A3A4"/>
          </p15:clr>
        </p15:guide>
        <p15:guide id="6" orient="horz" pos="4056"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ohn Herrmann" initials="JH" lastIdx="0" clrIdx="0">
    <p:extLst>
      <p:ext uri="{19B8F6BF-5375-455C-9EA6-DF929625EA0E}">
        <p15:presenceInfo xmlns:p15="http://schemas.microsoft.com/office/powerpoint/2012/main" userId="S::jherrma6@jh.edu::0ff585d6-1f4f-4302-b232-09b150e9204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943" autoAdjust="0"/>
    <p:restoredTop sz="94652" autoAdjust="0"/>
  </p:normalViewPr>
  <p:slideViewPr>
    <p:cSldViewPr snapToGrid="0" showGuides="1">
      <p:cViewPr varScale="1">
        <p:scale>
          <a:sx n="100" d="100"/>
          <a:sy n="100" d="100"/>
        </p:scale>
        <p:origin x="192" y="776"/>
      </p:cViewPr>
      <p:guideLst>
        <p:guide orient="horz" pos="2328"/>
        <p:guide pos="3864"/>
        <p:guide pos="7512"/>
        <p:guide pos="144"/>
        <p:guide orient="horz" pos="624"/>
        <p:guide orient="horz" pos="405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commentAuthors" Target="commentAuthors.xml"/></Relationships>
</file>

<file path=ppt/charts/_rels/chart1.xml.rels><?xml version="1.0" encoding="UTF-8" standalone="yes"?>
<Relationships xmlns="http://schemas.openxmlformats.org/package/2006/relationships"><Relationship Id="rId3" Type="http://schemas.openxmlformats.org/officeDocument/2006/relationships/oleObject" Target="Book7" TargetMode="External"/><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oleObject" Target="Book14" TargetMode="External"/><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oleObject" Target="Book14" TargetMode="External"/><Relationship Id="rId2" Type="http://schemas.microsoft.com/office/2011/relationships/chartColorStyle" Target="colors11.xml"/><Relationship Id="rId1" Type="http://schemas.microsoft.com/office/2011/relationships/chartStyle" Target="style11.xml"/></Relationships>
</file>

<file path=ppt/charts/_rels/chart12.xml.rels><?xml version="1.0" encoding="UTF-8" standalone="yes"?>
<Relationships xmlns="http://schemas.openxmlformats.org/package/2006/relationships"><Relationship Id="rId3" Type="http://schemas.openxmlformats.org/officeDocument/2006/relationships/oleObject" Target="Book14" TargetMode="External"/><Relationship Id="rId2" Type="http://schemas.microsoft.com/office/2011/relationships/chartColorStyle" Target="colors12.xml"/><Relationship Id="rId1" Type="http://schemas.microsoft.com/office/2011/relationships/chartStyle" Target="style12.xml"/></Relationships>
</file>

<file path=ppt/charts/_rels/chart13.xml.rels><?xml version="1.0" encoding="UTF-8" standalone="yes"?>
<Relationships xmlns="http://schemas.openxmlformats.org/package/2006/relationships"><Relationship Id="rId3" Type="http://schemas.openxmlformats.org/officeDocument/2006/relationships/oleObject" Target="file:////Users/johnherrmann/Desktop/MBA_Research/%20Software%20Engineering/Jobs_Southeast.xlsx" TargetMode="External"/><Relationship Id="rId2" Type="http://schemas.microsoft.com/office/2011/relationships/chartColorStyle" Target="colors13.xml"/><Relationship Id="rId1" Type="http://schemas.microsoft.com/office/2011/relationships/chartStyle" Target="style13.xml"/></Relationships>
</file>

<file path=ppt/charts/_rels/chart14.xml.rels><?xml version="1.0" encoding="UTF-8" standalone="yes"?>
<Relationships xmlns="http://schemas.openxmlformats.org/package/2006/relationships"><Relationship Id="rId3" Type="http://schemas.openxmlformats.org/officeDocument/2006/relationships/oleObject" Target="file:////Users/johnherrmann/Desktop/MBA_Research/%20Software%20Engineering/Jobs_Southeast.xlsx" TargetMode="External"/><Relationship Id="rId2" Type="http://schemas.microsoft.com/office/2011/relationships/chartColorStyle" Target="colors14.xml"/><Relationship Id="rId1" Type="http://schemas.microsoft.com/office/2011/relationships/chartStyle" Target="style14.xml"/></Relationships>
</file>

<file path=ppt/charts/_rels/chart15.xml.rels><?xml version="1.0" encoding="UTF-8" standalone="yes"?>
<Relationships xmlns="http://schemas.openxmlformats.org/package/2006/relationships"><Relationship Id="rId3" Type="http://schemas.openxmlformats.org/officeDocument/2006/relationships/oleObject" Target="file:////Users/johnherrmann/Desktop/MBA_Research/%20Software%20Engineering/Jobs_Southeast.xlsx" TargetMode="External"/><Relationship Id="rId2" Type="http://schemas.microsoft.com/office/2011/relationships/chartColorStyle" Target="colors15.xml"/><Relationship Id="rId1" Type="http://schemas.microsoft.com/office/2011/relationships/chartStyle" Target="style15.xml"/></Relationships>
</file>

<file path=ppt/charts/_rels/chart16.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6.xml"/><Relationship Id="rId1" Type="http://schemas.microsoft.com/office/2011/relationships/chartStyle" Target="style16.xml"/></Relationships>
</file>

<file path=ppt/charts/_rels/chart2.xml.rels><?xml version="1.0" encoding="UTF-8" standalone="yes"?>
<Relationships xmlns="http://schemas.openxmlformats.org/package/2006/relationships"><Relationship Id="rId3" Type="http://schemas.openxmlformats.org/officeDocument/2006/relationships/oleObject" Target="Book8"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Book9"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Book10"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Book11"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Book11" TargetMode="External"/><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oleObject" Target="Book14" TargetMode="External"/><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oleObject" Target="Book14" TargetMode="External"/><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oleObject" Target="Book14" TargetMode="External"/><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Top Employers</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spPr>
            <a:solidFill>
              <a:schemeClr val="accent1"/>
            </a:solidFill>
            <a:ln>
              <a:noFill/>
            </a:ln>
            <a:effectLst/>
          </c:spPr>
          <c:invertIfNegative val="0"/>
          <c:cat>
            <c:strRef>
              <c:f>Sheet3!$D$8:$D$22</c:f>
              <c:strCache>
                <c:ptCount val="15"/>
                <c:pt idx="0">
                  <c:v>Lockheed Martin </c:v>
                </c:pt>
                <c:pt idx="1">
                  <c:v>Raytheon </c:v>
                </c:pt>
                <c:pt idx="2">
                  <c:v>Amazon.com </c:v>
                </c:pt>
                <c:pt idx="3">
                  <c:v>Intel </c:v>
                </c:pt>
                <c:pt idx="4">
                  <c:v>Apple </c:v>
                </c:pt>
                <c:pt idx="5">
                  <c:v>Northrop Grumman </c:v>
                </c:pt>
                <c:pt idx="6">
                  <c:v>CBRE </c:v>
                </c:pt>
                <c:pt idx="7">
                  <c:v>Burns &amp; McDonnell </c:v>
                </c:pt>
                <c:pt idx="8">
                  <c:v>Siemens AG </c:v>
                </c:pt>
                <c:pt idx="9">
                  <c:v>GE Corporate </c:v>
                </c:pt>
                <c:pt idx="10">
                  <c:v>BAE Systems </c:v>
                </c:pt>
                <c:pt idx="11">
                  <c:v>Jacobs </c:v>
                </c:pt>
                <c:pt idx="12">
                  <c:v>Eaton </c:v>
                </c:pt>
                <c:pt idx="13">
                  <c:v>Liberty Personnel Services </c:v>
                </c:pt>
                <c:pt idx="14">
                  <c:v>Micron Technology</c:v>
                </c:pt>
              </c:strCache>
            </c:strRef>
          </c:cat>
          <c:val>
            <c:numRef>
              <c:f>Sheet3!$E$8:$E$22</c:f>
              <c:numCache>
                <c:formatCode>General</c:formatCode>
                <c:ptCount val="15"/>
                <c:pt idx="0">
                  <c:v>1035</c:v>
                </c:pt>
                <c:pt idx="1">
                  <c:v>897</c:v>
                </c:pt>
                <c:pt idx="2">
                  <c:v>703</c:v>
                </c:pt>
                <c:pt idx="3">
                  <c:v>430</c:v>
                </c:pt>
                <c:pt idx="4">
                  <c:v>363</c:v>
                </c:pt>
                <c:pt idx="5">
                  <c:v>330</c:v>
                </c:pt>
                <c:pt idx="6">
                  <c:v>323</c:v>
                </c:pt>
                <c:pt idx="7">
                  <c:v>320</c:v>
                </c:pt>
                <c:pt idx="8">
                  <c:v>319</c:v>
                </c:pt>
                <c:pt idx="9">
                  <c:v>317</c:v>
                </c:pt>
                <c:pt idx="10">
                  <c:v>299</c:v>
                </c:pt>
                <c:pt idx="11">
                  <c:v>279</c:v>
                </c:pt>
                <c:pt idx="12">
                  <c:v>255</c:v>
                </c:pt>
                <c:pt idx="13">
                  <c:v>254</c:v>
                </c:pt>
                <c:pt idx="14">
                  <c:v>240</c:v>
                </c:pt>
              </c:numCache>
            </c:numRef>
          </c:val>
          <c:extLst>
            <c:ext xmlns:c16="http://schemas.microsoft.com/office/drawing/2014/chart" uri="{C3380CC4-5D6E-409C-BE32-E72D297353CC}">
              <c16:uniqueId val="{00000000-EA96-5A46-8D6E-AA01DCEEF8D8}"/>
            </c:ext>
          </c:extLst>
        </c:ser>
        <c:dLbls>
          <c:showLegendKey val="0"/>
          <c:showVal val="0"/>
          <c:showCatName val="0"/>
          <c:showSerName val="0"/>
          <c:showPercent val="0"/>
          <c:showBubbleSize val="0"/>
        </c:dLbls>
        <c:gapWidth val="219"/>
        <c:overlap val="-27"/>
        <c:axId val="1540528623"/>
        <c:axId val="1582195487"/>
      </c:barChart>
      <c:catAx>
        <c:axId val="154052862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82195487"/>
        <c:crosses val="autoZero"/>
        <c:auto val="1"/>
        <c:lblAlgn val="ctr"/>
        <c:lblOffset val="100"/>
        <c:noMultiLvlLbl val="0"/>
      </c:catAx>
      <c:valAx>
        <c:axId val="158219548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40528623"/>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Jobs vs Keyword</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spPr>
            <a:solidFill>
              <a:schemeClr val="accent1"/>
            </a:solidFill>
            <a:ln>
              <a:noFill/>
            </a:ln>
            <a:effectLst/>
          </c:spPr>
          <c:invertIfNegative val="0"/>
          <c:cat>
            <c:strRef>
              <c:f>'[Book14]South Carolina'!$E$15:$E$28</c:f>
              <c:strCache>
                <c:ptCount val="14"/>
                <c:pt idx="0">
                  <c:v>Linux</c:v>
                </c:pt>
                <c:pt idx="1">
                  <c:v>Big Data</c:v>
                </c:pt>
                <c:pt idx="2">
                  <c:v>Embedded</c:v>
                </c:pt>
                <c:pt idx="3">
                  <c:v>x86</c:v>
                </c:pt>
                <c:pt idx="4">
                  <c:v>ARM</c:v>
                </c:pt>
                <c:pt idx="5">
                  <c:v>Cloud</c:v>
                </c:pt>
                <c:pt idx="6">
                  <c:v>IT</c:v>
                </c:pt>
                <c:pt idx="7">
                  <c:v>IOT</c:v>
                </c:pt>
                <c:pt idx="8">
                  <c:v>Device</c:v>
                </c:pt>
                <c:pt idx="9">
                  <c:v>Microcontroller</c:v>
                </c:pt>
                <c:pt idx="10">
                  <c:v>Microprocessor</c:v>
                </c:pt>
                <c:pt idx="11">
                  <c:v>FPGA</c:v>
                </c:pt>
                <c:pt idx="12">
                  <c:v>Android</c:v>
                </c:pt>
                <c:pt idx="13">
                  <c:v>iOS</c:v>
                </c:pt>
              </c:strCache>
            </c:strRef>
          </c:cat>
          <c:val>
            <c:numRef>
              <c:f>'[Book14]South Carolina'!$F$15:$F$28</c:f>
              <c:numCache>
                <c:formatCode>General</c:formatCode>
                <c:ptCount val="14"/>
                <c:pt idx="0">
                  <c:v>285</c:v>
                </c:pt>
                <c:pt idx="1">
                  <c:v>67</c:v>
                </c:pt>
                <c:pt idx="2">
                  <c:v>37</c:v>
                </c:pt>
                <c:pt idx="3">
                  <c:v>4</c:v>
                </c:pt>
                <c:pt idx="4">
                  <c:v>12</c:v>
                </c:pt>
                <c:pt idx="5">
                  <c:v>206</c:v>
                </c:pt>
                <c:pt idx="6">
                  <c:v>506</c:v>
                </c:pt>
                <c:pt idx="7">
                  <c:v>8</c:v>
                </c:pt>
                <c:pt idx="8">
                  <c:v>199</c:v>
                </c:pt>
                <c:pt idx="9">
                  <c:v>4</c:v>
                </c:pt>
                <c:pt idx="10">
                  <c:v>2</c:v>
                </c:pt>
                <c:pt idx="11">
                  <c:v>1</c:v>
                </c:pt>
                <c:pt idx="12">
                  <c:v>18</c:v>
                </c:pt>
                <c:pt idx="13">
                  <c:v>32</c:v>
                </c:pt>
              </c:numCache>
            </c:numRef>
          </c:val>
          <c:extLst>
            <c:ext xmlns:c16="http://schemas.microsoft.com/office/drawing/2014/chart" uri="{C3380CC4-5D6E-409C-BE32-E72D297353CC}">
              <c16:uniqueId val="{00000000-C229-C54B-B3C2-D528BBF30628}"/>
            </c:ext>
          </c:extLst>
        </c:ser>
        <c:dLbls>
          <c:showLegendKey val="0"/>
          <c:showVal val="0"/>
          <c:showCatName val="0"/>
          <c:showSerName val="0"/>
          <c:showPercent val="0"/>
          <c:showBubbleSize val="0"/>
        </c:dLbls>
        <c:gapWidth val="219"/>
        <c:overlap val="-27"/>
        <c:axId val="1656476511"/>
        <c:axId val="1656155215"/>
      </c:barChart>
      <c:catAx>
        <c:axId val="165647651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656155215"/>
        <c:crosses val="autoZero"/>
        <c:auto val="1"/>
        <c:lblAlgn val="ctr"/>
        <c:lblOffset val="100"/>
        <c:noMultiLvlLbl val="0"/>
      </c:catAx>
      <c:valAx>
        <c:axId val="1656155215"/>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656476511"/>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Jobs vs Language</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'North Carolina'!$F$6</c:f>
              <c:strCache>
                <c:ptCount val="1"/>
                <c:pt idx="0">
                  <c:v>Job</c:v>
                </c:pt>
              </c:strCache>
            </c:strRef>
          </c:tx>
          <c:spPr>
            <a:solidFill>
              <a:schemeClr val="accent1"/>
            </a:solidFill>
            <a:ln>
              <a:noFill/>
            </a:ln>
            <a:effectLst/>
          </c:spPr>
          <c:invertIfNegative val="0"/>
          <c:cat>
            <c:strRef>
              <c:f>'North Carolina'!$E$7:$E$14</c:f>
              <c:strCache>
                <c:ptCount val="8"/>
                <c:pt idx="0">
                  <c:v>Java</c:v>
                </c:pt>
                <c:pt idx="1">
                  <c:v>Python</c:v>
                </c:pt>
                <c:pt idx="2">
                  <c:v>C#</c:v>
                </c:pt>
                <c:pt idx="3">
                  <c:v>SQL</c:v>
                </c:pt>
                <c:pt idx="4">
                  <c:v>C++</c:v>
                </c:pt>
                <c:pt idx="5">
                  <c:v>Objective C</c:v>
                </c:pt>
                <c:pt idx="6">
                  <c:v>C</c:v>
                </c:pt>
                <c:pt idx="7">
                  <c:v>Assembly</c:v>
                </c:pt>
              </c:strCache>
            </c:strRef>
          </c:cat>
          <c:val>
            <c:numRef>
              <c:f>'North Carolina'!$F$7:$F$14</c:f>
              <c:numCache>
                <c:formatCode>General</c:formatCode>
                <c:ptCount val="8"/>
                <c:pt idx="0">
                  <c:v>1392</c:v>
                </c:pt>
                <c:pt idx="1">
                  <c:v>1049</c:v>
                </c:pt>
                <c:pt idx="2">
                  <c:v>566</c:v>
                </c:pt>
                <c:pt idx="3">
                  <c:v>1518</c:v>
                </c:pt>
                <c:pt idx="4">
                  <c:v>353</c:v>
                </c:pt>
                <c:pt idx="5">
                  <c:v>99</c:v>
                </c:pt>
                <c:pt idx="6">
                  <c:v>393</c:v>
                </c:pt>
                <c:pt idx="7">
                  <c:v>243</c:v>
                </c:pt>
              </c:numCache>
            </c:numRef>
          </c:val>
          <c:extLst>
            <c:ext xmlns:c16="http://schemas.microsoft.com/office/drawing/2014/chart" uri="{C3380CC4-5D6E-409C-BE32-E72D297353CC}">
              <c16:uniqueId val="{00000000-52F7-B74B-800A-03C89F0D6B9D}"/>
            </c:ext>
          </c:extLst>
        </c:ser>
        <c:dLbls>
          <c:showLegendKey val="0"/>
          <c:showVal val="0"/>
          <c:showCatName val="0"/>
          <c:showSerName val="0"/>
          <c:showPercent val="0"/>
          <c:showBubbleSize val="0"/>
        </c:dLbls>
        <c:gapWidth val="219"/>
        <c:overlap val="-27"/>
        <c:axId val="1645883407"/>
        <c:axId val="1645885087"/>
      </c:barChart>
      <c:catAx>
        <c:axId val="164588340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645885087"/>
        <c:crosses val="autoZero"/>
        <c:auto val="1"/>
        <c:lblAlgn val="ctr"/>
        <c:lblOffset val="100"/>
        <c:noMultiLvlLbl val="0"/>
      </c:catAx>
      <c:valAx>
        <c:axId val="164588508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645883407"/>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Jobs vs Keyword</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spPr>
            <a:solidFill>
              <a:schemeClr val="accent1"/>
            </a:solidFill>
            <a:ln>
              <a:noFill/>
            </a:ln>
            <a:effectLst/>
          </c:spPr>
          <c:invertIfNegative val="0"/>
          <c:cat>
            <c:strRef>
              <c:f>'North Carolina'!$E$15:$E$28</c:f>
              <c:strCache>
                <c:ptCount val="14"/>
                <c:pt idx="0">
                  <c:v>Linux</c:v>
                </c:pt>
                <c:pt idx="1">
                  <c:v>Big Data</c:v>
                </c:pt>
                <c:pt idx="2">
                  <c:v>Embedded</c:v>
                </c:pt>
                <c:pt idx="3">
                  <c:v>x86</c:v>
                </c:pt>
                <c:pt idx="4">
                  <c:v>ARM</c:v>
                </c:pt>
                <c:pt idx="5">
                  <c:v>Cloud</c:v>
                </c:pt>
                <c:pt idx="6">
                  <c:v>IT</c:v>
                </c:pt>
                <c:pt idx="7">
                  <c:v>IOT</c:v>
                </c:pt>
                <c:pt idx="8">
                  <c:v>Device</c:v>
                </c:pt>
                <c:pt idx="9">
                  <c:v>Microcontroller</c:v>
                </c:pt>
                <c:pt idx="10">
                  <c:v>Microprocessor</c:v>
                </c:pt>
                <c:pt idx="11">
                  <c:v>FPGA</c:v>
                </c:pt>
                <c:pt idx="12">
                  <c:v>Android</c:v>
                </c:pt>
                <c:pt idx="13">
                  <c:v>iOS</c:v>
                </c:pt>
              </c:strCache>
            </c:strRef>
          </c:cat>
          <c:val>
            <c:numRef>
              <c:f>'North Carolina'!$F$15:$F$28</c:f>
              <c:numCache>
                <c:formatCode>General</c:formatCode>
                <c:ptCount val="14"/>
                <c:pt idx="0">
                  <c:v>1209</c:v>
                </c:pt>
                <c:pt idx="1">
                  <c:v>644</c:v>
                </c:pt>
                <c:pt idx="2">
                  <c:v>196</c:v>
                </c:pt>
                <c:pt idx="3">
                  <c:v>15</c:v>
                </c:pt>
                <c:pt idx="4">
                  <c:v>42</c:v>
                </c:pt>
                <c:pt idx="5">
                  <c:v>1454</c:v>
                </c:pt>
                <c:pt idx="6">
                  <c:v>1520</c:v>
                </c:pt>
                <c:pt idx="7">
                  <c:v>78</c:v>
                </c:pt>
                <c:pt idx="8">
                  <c:v>683</c:v>
                </c:pt>
                <c:pt idx="9">
                  <c:v>15</c:v>
                </c:pt>
                <c:pt idx="10">
                  <c:v>19</c:v>
                </c:pt>
                <c:pt idx="11">
                  <c:v>29</c:v>
                </c:pt>
                <c:pt idx="12">
                  <c:v>168</c:v>
                </c:pt>
                <c:pt idx="13">
                  <c:v>159</c:v>
                </c:pt>
              </c:numCache>
            </c:numRef>
          </c:val>
          <c:extLst>
            <c:ext xmlns:c16="http://schemas.microsoft.com/office/drawing/2014/chart" uri="{C3380CC4-5D6E-409C-BE32-E72D297353CC}">
              <c16:uniqueId val="{00000000-178F-A84F-86E6-597BFD166BB4}"/>
            </c:ext>
          </c:extLst>
        </c:ser>
        <c:dLbls>
          <c:showLegendKey val="0"/>
          <c:showVal val="0"/>
          <c:showCatName val="0"/>
          <c:showSerName val="0"/>
          <c:showPercent val="0"/>
          <c:showBubbleSize val="0"/>
        </c:dLbls>
        <c:gapWidth val="219"/>
        <c:overlap val="-27"/>
        <c:axId val="1656476511"/>
        <c:axId val="1656155215"/>
      </c:barChart>
      <c:catAx>
        <c:axId val="165647651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656155215"/>
        <c:crosses val="autoZero"/>
        <c:auto val="1"/>
        <c:lblAlgn val="ctr"/>
        <c:lblOffset val="100"/>
        <c:noMultiLvlLbl val="0"/>
      </c:catAx>
      <c:valAx>
        <c:axId val="1656155215"/>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656476511"/>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Jobs vs Language</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Tennessee!$F$6</c:f>
              <c:strCache>
                <c:ptCount val="1"/>
                <c:pt idx="0">
                  <c:v>Job</c:v>
                </c:pt>
              </c:strCache>
            </c:strRef>
          </c:tx>
          <c:spPr>
            <a:solidFill>
              <a:schemeClr val="accent1"/>
            </a:solidFill>
            <a:ln>
              <a:noFill/>
            </a:ln>
            <a:effectLst/>
          </c:spPr>
          <c:invertIfNegative val="0"/>
          <c:cat>
            <c:strRef>
              <c:f>Tennessee!$E$7:$E$14</c:f>
              <c:strCache>
                <c:ptCount val="8"/>
                <c:pt idx="0">
                  <c:v>Java</c:v>
                </c:pt>
                <c:pt idx="1">
                  <c:v>Python</c:v>
                </c:pt>
                <c:pt idx="2">
                  <c:v>C#</c:v>
                </c:pt>
                <c:pt idx="3">
                  <c:v>SQL</c:v>
                </c:pt>
                <c:pt idx="4">
                  <c:v>C++</c:v>
                </c:pt>
                <c:pt idx="5">
                  <c:v>Objective C</c:v>
                </c:pt>
                <c:pt idx="6">
                  <c:v>C</c:v>
                </c:pt>
                <c:pt idx="7">
                  <c:v>Assembly</c:v>
                </c:pt>
              </c:strCache>
            </c:strRef>
          </c:cat>
          <c:val>
            <c:numRef>
              <c:f>Tennessee!$F$7:$F$14</c:f>
              <c:numCache>
                <c:formatCode>General</c:formatCode>
                <c:ptCount val="8"/>
                <c:pt idx="0">
                  <c:v>408</c:v>
                </c:pt>
                <c:pt idx="1">
                  <c:v>290</c:v>
                </c:pt>
                <c:pt idx="2">
                  <c:v>307</c:v>
                </c:pt>
                <c:pt idx="3">
                  <c:v>693</c:v>
                </c:pt>
                <c:pt idx="4">
                  <c:v>98</c:v>
                </c:pt>
                <c:pt idx="5">
                  <c:v>46</c:v>
                </c:pt>
                <c:pt idx="6">
                  <c:v>85</c:v>
                </c:pt>
                <c:pt idx="7">
                  <c:v>103</c:v>
                </c:pt>
              </c:numCache>
            </c:numRef>
          </c:val>
          <c:extLst>
            <c:ext xmlns:c16="http://schemas.microsoft.com/office/drawing/2014/chart" uri="{C3380CC4-5D6E-409C-BE32-E72D297353CC}">
              <c16:uniqueId val="{00000000-862D-4A48-AA0E-BBB18AF1778D}"/>
            </c:ext>
          </c:extLst>
        </c:ser>
        <c:dLbls>
          <c:showLegendKey val="0"/>
          <c:showVal val="0"/>
          <c:showCatName val="0"/>
          <c:showSerName val="0"/>
          <c:showPercent val="0"/>
          <c:showBubbleSize val="0"/>
        </c:dLbls>
        <c:gapWidth val="219"/>
        <c:overlap val="-27"/>
        <c:axId val="1645883407"/>
        <c:axId val="1645885087"/>
      </c:barChart>
      <c:catAx>
        <c:axId val="164588340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645885087"/>
        <c:crosses val="autoZero"/>
        <c:auto val="1"/>
        <c:lblAlgn val="ctr"/>
        <c:lblOffset val="100"/>
        <c:noMultiLvlLbl val="0"/>
      </c:catAx>
      <c:valAx>
        <c:axId val="164588508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645883407"/>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Jobs vs Keyword</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spPr>
            <a:solidFill>
              <a:schemeClr val="accent1"/>
            </a:solidFill>
            <a:ln>
              <a:noFill/>
            </a:ln>
            <a:effectLst/>
          </c:spPr>
          <c:invertIfNegative val="0"/>
          <c:cat>
            <c:strRef>
              <c:f>Tennessee!$E$15:$E$28</c:f>
              <c:strCache>
                <c:ptCount val="14"/>
                <c:pt idx="0">
                  <c:v>Linux</c:v>
                </c:pt>
                <c:pt idx="1">
                  <c:v>Big Data</c:v>
                </c:pt>
                <c:pt idx="2">
                  <c:v>Embedded</c:v>
                </c:pt>
                <c:pt idx="3">
                  <c:v>x86</c:v>
                </c:pt>
                <c:pt idx="4">
                  <c:v>ARM</c:v>
                </c:pt>
                <c:pt idx="5">
                  <c:v>Cloud</c:v>
                </c:pt>
                <c:pt idx="6">
                  <c:v>IT</c:v>
                </c:pt>
                <c:pt idx="7">
                  <c:v>IOT</c:v>
                </c:pt>
                <c:pt idx="8">
                  <c:v>Device</c:v>
                </c:pt>
                <c:pt idx="9">
                  <c:v>Microcontroller</c:v>
                </c:pt>
                <c:pt idx="10">
                  <c:v>Microprocessor</c:v>
                </c:pt>
                <c:pt idx="11">
                  <c:v>FPGA</c:v>
                </c:pt>
                <c:pt idx="12">
                  <c:v>Android</c:v>
                </c:pt>
                <c:pt idx="13">
                  <c:v>iOS</c:v>
                </c:pt>
              </c:strCache>
            </c:strRef>
          </c:cat>
          <c:val>
            <c:numRef>
              <c:f>Tennessee!$F$15:$F$28</c:f>
              <c:numCache>
                <c:formatCode>General</c:formatCode>
                <c:ptCount val="14"/>
                <c:pt idx="0">
                  <c:v>435</c:v>
                </c:pt>
                <c:pt idx="1">
                  <c:v>193</c:v>
                </c:pt>
                <c:pt idx="2">
                  <c:v>51</c:v>
                </c:pt>
                <c:pt idx="3">
                  <c:v>2</c:v>
                </c:pt>
                <c:pt idx="4">
                  <c:v>6</c:v>
                </c:pt>
                <c:pt idx="5">
                  <c:v>425</c:v>
                </c:pt>
                <c:pt idx="6">
                  <c:v>802</c:v>
                </c:pt>
                <c:pt idx="7">
                  <c:v>21</c:v>
                </c:pt>
                <c:pt idx="8">
                  <c:v>274</c:v>
                </c:pt>
                <c:pt idx="9">
                  <c:v>2</c:v>
                </c:pt>
                <c:pt idx="10">
                  <c:v>4</c:v>
                </c:pt>
                <c:pt idx="11">
                  <c:v>5</c:v>
                </c:pt>
                <c:pt idx="12">
                  <c:v>63</c:v>
                </c:pt>
                <c:pt idx="13">
                  <c:v>72</c:v>
                </c:pt>
              </c:numCache>
            </c:numRef>
          </c:val>
          <c:extLst>
            <c:ext xmlns:c16="http://schemas.microsoft.com/office/drawing/2014/chart" uri="{C3380CC4-5D6E-409C-BE32-E72D297353CC}">
              <c16:uniqueId val="{00000000-44D3-E240-B19F-2F4E5070F793}"/>
            </c:ext>
          </c:extLst>
        </c:ser>
        <c:dLbls>
          <c:showLegendKey val="0"/>
          <c:showVal val="0"/>
          <c:showCatName val="0"/>
          <c:showSerName val="0"/>
          <c:showPercent val="0"/>
          <c:showBubbleSize val="0"/>
        </c:dLbls>
        <c:gapWidth val="219"/>
        <c:overlap val="-27"/>
        <c:axId val="1656476511"/>
        <c:axId val="1656155215"/>
      </c:barChart>
      <c:catAx>
        <c:axId val="165647651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656155215"/>
        <c:crosses val="autoZero"/>
        <c:auto val="1"/>
        <c:lblAlgn val="ctr"/>
        <c:lblOffset val="100"/>
        <c:noMultiLvlLbl val="0"/>
      </c:catAx>
      <c:valAx>
        <c:axId val="1656155215"/>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656476511"/>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a:t>John's</a:t>
            </a:r>
            <a:r>
              <a:rPr lang="en-US" baseline="0"/>
              <a:t> Fit vs SW Roles in Southeast US</a:t>
            </a:r>
            <a:endParaRPr lang="en-US"/>
          </a:p>
        </c:rich>
      </c:tx>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pieChart>
        <c:varyColors val="1"/>
        <c:ser>
          <c:idx val="0"/>
          <c:order val="0"/>
          <c:tx>
            <c:strRef>
              <c:f>Sheet1!$H$31</c:f>
              <c:strCache>
                <c:ptCount val="1"/>
                <c:pt idx="0">
                  <c:v>Jobs</c:v>
                </c:pt>
              </c:strCache>
            </c:strRef>
          </c:tx>
          <c:dPt>
            <c:idx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1-14EC-134D-BDBA-2CDD896591AD}"/>
              </c:ext>
            </c:extLst>
          </c:dPt>
          <c:dPt>
            <c:idx val="1"/>
            <c:bubble3D val="0"/>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3-14EC-134D-BDBA-2CDD896591AD}"/>
              </c:ext>
            </c:extLst>
          </c:dPt>
          <c:dPt>
            <c:idx val="2"/>
            <c:bubble3D val="0"/>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5-14EC-134D-BDBA-2CDD896591AD}"/>
              </c:ext>
            </c:extLst>
          </c:dPt>
          <c:cat>
            <c:strRef>
              <c:f>Sheet1!$G$32:$G$34</c:f>
              <c:strCache>
                <c:ptCount val="3"/>
                <c:pt idx="0">
                  <c:v>Poor</c:v>
                </c:pt>
                <c:pt idx="1">
                  <c:v>Decent</c:v>
                </c:pt>
                <c:pt idx="2">
                  <c:v>Good</c:v>
                </c:pt>
              </c:strCache>
            </c:strRef>
          </c:cat>
          <c:val>
            <c:numRef>
              <c:f>Sheet1!$H$32:$H$34</c:f>
              <c:numCache>
                <c:formatCode>General</c:formatCode>
                <c:ptCount val="3"/>
                <c:pt idx="0">
                  <c:v>18906</c:v>
                </c:pt>
                <c:pt idx="1">
                  <c:v>7323</c:v>
                </c:pt>
                <c:pt idx="2">
                  <c:v>5145</c:v>
                </c:pt>
              </c:numCache>
            </c:numRef>
          </c:val>
          <c:extLst>
            <c:ext xmlns:c16="http://schemas.microsoft.com/office/drawing/2014/chart" uri="{C3380CC4-5D6E-409C-BE32-E72D297353CC}">
              <c16:uniqueId val="{00000006-14EC-134D-BDBA-2CDD896591AD}"/>
            </c:ext>
          </c:extLst>
        </c:ser>
        <c:ser>
          <c:idx val="1"/>
          <c:order val="1"/>
          <c:tx>
            <c:strRef>
              <c:f>Sheet1!$I$31</c:f>
              <c:strCache>
                <c:ptCount val="1"/>
                <c:pt idx="0">
                  <c:v>Perecent</c:v>
                </c:pt>
              </c:strCache>
            </c:strRef>
          </c:tx>
          <c:dPt>
            <c:idx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8-14EC-134D-BDBA-2CDD896591AD}"/>
              </c:ext>
            </c:extLst>
          </c:dPt>
          <c:dPt>
            <c:idx val="1"/>
            <c:bubble3D val="0"/>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A-14EC-134D-BDBA-2CDD896591AD}"/>
              </c:ext>
            </c:extLst>
          </c:dPt>
          <c:dPt>
            <c:idx val="2"/>
            <c:bubble3D val="0"/>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C-14EC-134D-BDBA-2CDD896591AD}"/>
              </c:ext>
            </c:extLst>
          </c:dPt>
          <c:cat>
            <c:strRef>
              <c:f>Sheet1!$G$32:$G$34</c:f>
              <c:strCache>
                <c:ptCount val="3"/>
                <c:pt idx="0">
                  <c:v>Poor</c:v>
                </c:pt>
                <c:pt idx="1">
                  <c:v>Decent</c:v>
                </c:pt>
                <c:pt idx="2">
                  <c:v>Good</c:v>
                </c:pt>
              </c:strCache>
            </c:strRef>
          </c:cat>
          <c:val>
            <c:numRef>
              <c:f>Sheet1!$I$32:$I$34</c:f>
              <c:numCache>
                <c:formatCode>0%</c:formatCode>
                <c:ptCount val="3"/>
                <c:pt idx="0">
                  <c:v>0.60260087970931342</c:v>
                </c:pt>
                <c:pt idx="1">
                  <c:v>0.23340982979537198</c:v>
                </c:pt>
                <c:pt idx="2">
                  <c:v>0.1639892904953146</c:v>
                </c:pt>
              </c:numCache>
            </c:numRef>
          </c:val>
          <c:extLst>
            <c:ext xmlns:c16="http://schemas.microsoft.com/office/drawing/2014/chart" uri="{C3380CC4-5D6E-409C-BE32-E72D297353CC}">
              <c16:uniqueId val="{0000000D-14EC-134D-BDBA-2CDD896591AD}"/>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2"/>
          <c:order val="0"/>
          <c:tx>
            <c:strRef>
              <c:f>Sheet1!$D$1</c:f>
              <c:strCache>
                <c:ptCount val="1"/>
                <c:pt idx="0">
                  <c:v>Series 3</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cat>
            <c:strRef>
              <c:f>Sheet1!$A$2:$A$10</c:f>
              <c:strCache>
                <c:ptCount val="4"/>
                <c:pt idx="0">
                  <c:v>Category 1</c:v>
                </c:pt>
                <c:pt idx="1">
                  <c:v>Category 2</c:v>
                </c:pt>
                <c:pt idx="2">
                  <c:v>Category 3</c:v>
                </c:pt>
                <c:pt idx="3">
                  <c:v>Category 4</c:v>
                </c:pt>
              </c:strCache>
            </c:strRef>
          </c:cat>
          <c:val>
            <c:numRef>
              <c:f>Sheet1!$D$2:$D$10</c:f>
              <c:numCache>
                <c:formatCode>General</c:formatCode>
                <c:ptCount val="9"/>
                <c:pt idx="0">
                  <c:v>2</c:v>
                </c:pt>
                <c:pt idx="1">
                  <c:v>2</c:v>
                </c:pt>
                <c:pt idx="2">
                  <c:v>3</c:v>
                </c:pt>
                <c:pt idx="3">
                  <c:v>5</c:v>
                </c:pt>
                <c:pt idx="4">
                  <c:v>7</c:v>
                </c:pt>
                <c:pt idx="5">
                  <c:v>9</c:v>
                </c:pt>
                <c:pt idx="6">
                  <c:v>12</c:v>
                </c:pt>
                <c:pt idx="7">
                  <c:v>15</c:v>
                </c:pt>
                <c:pt idx="8">
                  <c:v>20</c:v>
                </c:pt>
              </c:numCache>
            </c:numRef>
          </c:val>
          <c:smooth val="0"/>
          <c:extLst>
            <c:ext xmlns:c16="http://schemas.microsoft.com/office/drawing/2014/chart" uri="{C3380CC4-5D6E-409C-BE32-E72D297353CC}">
              <c16:uniqueId val="{00000002-9221-4E34-B1DE-91754F1A4E4E}"/>
            </c:ext>
          </c:extLst>
        </c:ser>
        <c:dLbls>
          <c:showLegendKey val="0"/>
          <c:showVal val="0"/>
          <c:showCatName val="0"/>
          <c:showSerName val="0"/>
          <c:showPercent val="0"/>
          <c:showBubbleSize val="0"/>
        </c:dLbls>
        <c:marker val="1"/>
        <c:smooth val="0"/>
        <c:axId val="659086552"/>
        <c:axId val="659085568"/>
      </c:lineChart>
      <c:catAx>
        <c:axId val="659086552"/>
        <c:scaling>
          <c:orientation val="minMax"/>
        </c:scaling>
        <c:delete val="1"/>
        <c:axPos val="b"/>
        <c:numFmt formatCode="General" sourceLinked="1"/>
        <c:majorTickMark val="none"/>
        <c:minorTickMark val="none"/>
        <c:tickLblPos val="nextTo"/>
        <c:crossAx val="659085568"/>
        <c:crosses val="autoZero"/>
        <c:auto val="1"/>
        <c:lblAlgn val="ctr"/>
        <c:lblOffset val="100"/>
        <c:noMultiLvlLbl val="0"/>
      </c:catAx>
      <c:valAx>
        <c:axId val="65908556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75000"/>
                    <a:lumOff val="25000"/>
                  </a:schemeClr>
                </a:solidFill>
                <a:latin typeface="+mn-lt"/>
                <a:ea typeface="+mn-ea"/>
                <a:cs typeface="+mn-cs"/>
              </a:defRPr>
            </a:pPr>
            <a:endParaRPr lang="en-US"/>
          </a:p>
        </c:txPr>
        <c:crossAx val="65908655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1" i="0" u="none" strike="noStrike" kern="1200" cap="none" baseline="0">
                <a:solidFill>
                  <a:schemeClr val="lt1">
                    <a:lumMod val="85000"/>
                  </a:schemeClr>
                </a:solidFill>
                <a:latin typeface="+mn-lt"/>
                <a:ea typeface="+mn-ea"/>
                <a:cs typeface="+mn-cs"/>
              </a:defRPr>
            </a:pPr>
            <a:r>
              <a:rPr lang="en-US"/>
              <a:t>Estimated Salary vs Age</a:t>
            </a:r>
          </a:p>
        </c:rich>
      </c:tx>
      <c:overlay val="0"/>
      <c:spPr>
        <a:noFill/>
        <a:ln>
          <a:noFill/>
        </a:ln>
        <a:effectLst/>
      </c:spPr>
      <c:txPr>
        <a:bodyPr rot="0" spcFirstLastPara="1" vertOverflow="ellipsis" vert="horz" wrap="square" anchor="ctr" anchorCtr="1"/>
        <a:lstStyle/>
        <a:p>
          <a:pPr>
            <a:defRPr sz="1400" b="1" i="0" u="none" strike="noStrike" kern="1200" cap="none" baseline="0">
              <a:solidFill>
                <a:schemeClr val="lt1">
                  <a:lumMod val="85000"/>
                </a:schemeClr>
              </a:solidFill>
              <a:latin typeface="+mn-lt"/>
              <a:ea typeface="+mn-ea"/>
              <a:cs typeface="+mn-cs"/>
            </a:defRPr>
          </a:pPr>
          <a:endParaRPr lang="en-US"/>
        </a:p>
      </c:txPr>
    </c:title>
    <c:autoTitleDeleted val="0"/>
    <c:plotArea>
      <c:layout/>
      <c:scatterChart>
        <c:scatterStyle val="smoothMarker"/>
        <c:varyColors val="0"/>
        <c:ser>
          <c:idx val="0"/>
          <c:order val="0"/>
          <c:tx>
            <c:strRef>
              <c:f>Sheet3!$D$3</c:f>
              <c:strCache>
                <c:ptCount val="1"/>
                <c:pt idx="0">
                  <c:v>Estimated Salary</c:v>
                </c:pt>
              </c:strCache>
            </c:strRef>
          </c:tx>
          <c:spPr>
            <a:ln w="22225" cap="rnd">
              <a:solidFill>
                <a:schemeClr val="accent1"/>
              </a:solidFill>
            </a:ln>
            <a:effectLst>
              <a:glow rad="139700">
                <a:schemeClr val="accent1">
                  <a:satMod val="175000"/>
                  <a:alpha val="14000"/>
                </a:schemeClr>
              </a:glow>
            </a:effectLst>
          </c:spPr>
          <c:marker>
            <c:symbol val="none"/>
          </c:marker>
          <c:xVal>
            <c:numRef>
              <c:f>Sheet3!$C$4:$C$25</c:f>
              <c:numCache>
                <c:formatCode>General</c:formatCode>
                <c:ptCount val="22"/>
                <c:pt idx="0">
                  <c:v>29</c:v>
                </c:pt>
                <c:pt idx="1">
                  <c:v>30</c:v>
                </c:pt>
                <c:pt idx="2">
                  <c:v>31</c:v>
                </c:pt>
                <c:pt idx="3">
                  <c:v>32</c:v>
                </c:pt>
                <c:pt idx="4">
                  <c:v>33</c:v>
                </c:pt>
                <c:pt idx="5">
                  <c:v>34</c:v>
                </c:pt>
                <c:pt idx="6">
                  <c:v>35</c:v>
                </c:pt>
                <c:pt idx="7">
                  <c:v>36</c:v>
                </c:pt>
                <c:pt idx="8">
                  <c:v>37</c:v>
                </c:pt>
                <c:pt idx="9">
                  <c:v>38</c:v>
                </c:pt>
                <c:pt idx="10">
                  <c:v>39</c:v>
                </c:pt>
                <c:pt idx="11">
                  <c:v>40</c:v>
                </c:pt>
                <c:pt idx="12">
                  <c:v>41</c:v>
                </c:pt>
                <c:pt idx="13">
                  <c:v>42</c:v>
                </c:pt>
                <c:pt idx="14">
                  <c:v>43</c:v>
                </c:pt>
                <c:pt idx="15">
                  <c:v>44</c:v>
                </c:pt>
                <c:pt idx="16">
                  <c:v>45</c:v>
                </c:pt>
                <c:pt idx="17">
                  <c:v>46</c:v>
                </c:pt>
                <c:pt idx="18">
                  <c:v>47</c:v>
                </c:pt>
                <c:pt idx="19">
                  <c:v>48</c:v>
                </c:pt>
                <c:pt idx="20">
                  <c:v>49</c:v>
                </c:pt>
                <c:pt idx="21">
                  <c:v>50</c:v>
                </c:pt>
              </c:numCache>
            </c:numRef>
          </c:xVal>
          <c:yVal>
            <c:numRef>
              <c:f>Sheet3!$D$4:$D$25</c:f>
              <c:numCache>
                <c:formatCode>0</c:formatCode>
                <c:ptCount val="22"/>
                <c:pt idx="0">
                  <c:v>100000</c:v>
                </c:pt>
                <c:pt idx="1">
                  <c:v>101499.99999999999</c:v>
                </c:pt>
                <c:pt idx="2">
                  <c:v>103022.49999999997</c:v>
                </c:pt>
                <c:pt idx="3">
                  <c:v>104567.83749999997</c:v>
                </c:pt>
                <c:pt idx="4">
                  <c:v>115000</c:v>
                </c:pt>
                <c:pt idx="5">
                  <c:v>116724.99999999999</c:v>
                </c:pt>
                <c:pt idx="6">
                  <c:v>118475.87499999997</c:v>
                </c:pt>
                <c:pt idx="7">
                  <c:v>120253.01312499995</c:v>
                </c:pt>
                <c:pt idx="8">
                  <c:v>122056.80832187494</c:v>
                </c:pt>
                <c:pt idx="9">
                  <c:v>123887.66044670306</c:v>
                </c:pt>
                <c:pt idx="10">
                  <c:v>125745.97535340358</c:v>
                </c:pt>
                <c:pt idx="11">
                  <c:v>127632.16498370463</c:v>
                </c:pt>
                <c:pt idx="12">
                  <c:v>129546.64745846018</c:v>
                </c:pt>
                <c:pt idx="13">
                  <c:v>131489.84717033707</c:v>
                </c:pt>
                <c:pt idx="14">
                  <c:v>133462.19487789212</c:v>
                </c:pt>
                <c:pt idx="15">
                  <c:v>135464.1278010605</c:v>
                </c:pt>
                <c:pt idx="16">
                  <c:v>137496.0897180764</c:v>
                </c:pt>
                <c:pt idx="17">
                  <c:v>139558.53106384753</c:v>
                </c:pt>
                <c:pt idx="18">
                  <c:v>141651.90902980525</c:v>
                </c:pt>
                <c:pt idx="19">
                  <c:v>143776.68766525231</c:v>
                </c:pt>
                <c:pt idx="20">
                  <c:v>145933.33798023107</c:v>
                </c:pt>
                <c:pt idx="21">
                  <c:v>148122.33804993451</c:v>
                </c:pt>
              </c:numCache>
            </c:numRef>
          </c:yVal>
          <c:smooth val="1"/>
          <c:extLst>
            <c:ext xmlns:c16="http://schemas.microsoft.com/office/drawing/2014/chart" uri="{C3380CC4-5D6E-409C-BE32-E72D297353CC}">
              <c16:uniqueId val="{00000000-66C6-AF4B-91CA-2215429F00CA}"/>
            </c:ext>
          </c:extLst>
        </c:ser>
        <c:dLbls>
          <c:showLegendKey val="0"/>
          <c:showVal val="0"/>
          <c:showCatName val="0"/>
          <c:showSerName val="0"/>
          <c:showPercent val="0"/>
          <c:showBubbleSize val="0"/>
        </c:dLbls>
        <c:axId val="1586793743"/>
        <c:axId val="1586970383"/>
      </c:scatterChart>
      <c:valAx>
        <c:axId val="1586793743"/>
        <c:scaling>
          <c:orientation val="minMax"/>
          <c:max val="50"/>
          <c:min val="25"/>
        </c:scaling>
        <c:delete val="0"/>
        <c:axPos val="b"/>
        <c:majorGridlines>
          <c:spPr>
            <a:ln w="9525" cap="flat" cmpd="sng" algn="ctr">
              <a:solidFill>
                <a:schemeClr val="dk1">
                  <a:lumMod val="65000"/>
                  <a:lumOff val="35000"/>
                  <a:alpha val="75000"/>
                </a:schemeClr>
              </a:solidFill>
              <a:round/>
            </a:ln>
            <a:effectLst/>
          </c:spPr>
        </c:majorGridlines>
        <c:numFmt formatCode="General" sourceLinked="1"/>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en-US"/>
          </a:p>
        </c:txPr>
        <c:crossAx val="1586970383"/>
        <c:crosses val="autoZero"/>
        <c:crossBetween val="midCat"/>
      </c:valAx>
      <c:valAx>
        <c:axId val="1586970383"/>
        <c:scaling>
          <c:orientation val="minMax"/>
          <c:min val="90000"/>
        </c:scaling>
        <c:delete val="0"/>
        <c:axPos val="l"/>
        <c:majorGridlines>
          <c:spPr>
            <a:ln w="9525" cap="flat" cmpd="sng" algn="ctr">
              <a:solidFill>
                <a:schemeClr val="dk1">
                  <a:lumMod val="65000"/>
                  <a:lumOff val="35000"/>
                  <a:alpha val="75000"/>
                </a:schemeClr>
              </a:solidFill>
              <a:round/>
            </a:ln>
            <a:effectLst/>
          </c:spPr>
        </c:majorGridlines>
        <c:numFmt formatCode="0" sourceLinked="1"/>
        <c:majorTickMark val="none"/>
        <c:minorTickMark val="none"/>
        <c:tickLblPos val="nextTo"/>
        <c:spPr>
          <a:noFill/>
          <a:ln w="9525" cap="flat" cmpd="sng" algn="ctr">
            <a:solidFill>
              <a:schemeClr val="lt1">
                <a:lumMod val="50000"/>
              </a:schemeClr>
            </a:solidFill>
            <a:round/>
          </a:ln>
          <a:effectLst/>
        </c:spPr>
        <c:txPr>
          <a:bodyPr rot="-6000000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en-US"/>
          </a:p>
        </c:txPr>
        <c:crossAx val="1586793743"/>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dk1">
        <a:lumMod val="75000"/>
        <a:lumOff val="25000"/>
      </a:schemeClr>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Top Employers Open Roles (12/2018)</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Sheet1!$F$9</c:f>
              <c:strCache>
                <c:ptCount val="1"/>
                <c:pt idx="0">
                  <c:v>Open Roles</c:v>
                </c:pt>
              </c:strCache>
            </c:strRef>
          </c:tx>
          <c:spPr>
            <a:solidFill>
              <a:schemeClr val="accent1"/>
            </a:solidFill>
            <a:ln>
              <a:noFill/>
            </a:ln>
            <a:effectLst/>
          </c:spPr>
          <c:invertIfNegative val="0"/>
          <c:cat>
            <c:strRef>
              <c:f>Sheet1!$E$10:$E$24</c:f>
              <c:strCache>
                <c:ptCount val="15"/>
                <c:pt idx="0">
                  <c:v>Amazon.com </c:v>
                </c:pt>
                <c:pt idx="1">
                  <c:v>Microsoft</c:v>
                </c:pt>
                <c:pt idx="2">
                  <c:v>Lockheed Martin </c:v>
                </c:pt>
                <c:pt idx="3">
                  <c:v>Accenture </c:v>
                </c:pt>
                <c:pt idx="4">
                  <c:v>Apple </c:v>
                </c:pt>
                <c:pt idx="5">
                  <c:v>Raytheon</c:v>
                </c:pt>
                <c:pt idx="6">
                  <c:v>Northrop Grumman</c:v>
                </c:pt>
                <c:pt idx="7">
                  <c:v>Google</c:v>
                </c:pt>
                <c:pt idx="8">
                  <c:v>Jobspring Partners </c:v>
                </c:pt>
                <c:pt idx="9">
                  <c:v>GE Corporate</c:v>
                </c:pt>
                <c:pt idx="10">
                  <c:v>Workbridge Associates</c:v>
                </c:pt>
                <c:pt idx="11">
                  <c:v>SAIC</c:v>
                </c:pt>
                <c:pt idx="12">
                  <c:v>Deloitte</c:v>
                </c:pt>
                <c:pt idx="13">
                  <c:v>SAP</c:v>
                </c:pt>
                <c:pt idx="14">
                  <c:v>CACI International Inc</c:v>
                </c:pt>
              </c:strCache>
            </c:strRef>
          </c:cat>
          <c:val>
            <c:numRef>
              <c:f>Sheet1!$F$10:$F$24</c:f>
              <c:numCache>
                <c:formatCode>General</c:formatCode>
                <c:ptCount val="15"/>
                <c:pt idx="0">
                  <c:v>10109</c:v>
                </c:pt>
                <c:pt idx="1">
                  <c:v>2260</c:v>
                </c:pt>
                <c:pt idx="2">
                  <c:v>1891</c:v>
                </c:pt>
                <c:pt idx="3">
                  <c:v>1854</c:v>
                </c:pt>
                <c:pt idx="4">
                  <c:v>1658</c:v>
                </c:pt>
                <c:pt idx="5">
                  <c:v>1556</c:v>
                </c:pt>
                <c:pt idx="6">
                  <c:v>1443</c:v>
                </c:pt>
                <c:pt idx="7">
                  <c:v>1321</c:v>
                </c:pt>
                <c:pt idx="8">
                  <c:v>1279</c:v>
                </c:pt>
                <c:pt idx="9">
                  <c:v>1085</c:v>
                </c:pt>
                <c:pt idx="10">
                  <c:v>1023</c:v>
                </c:pt>
                <c:pt idx="11">
                  <c:v>992</c:v>
                </c:pt>
                <c:pt idx="12">
                  <c:v>987</c:v>
                </c:pt>
                <c:pt idx="13">
                  <c:v>973</c:v>
                </c:pt>
                <c:pt idx="14">
                  <c:v>872</c:v>
                </c:pt>
              </c:numCache>
            </c:numRef>
          </c:val>
          <c:extLst>
            <c:ext xmlns:c16="http://schemas.microsoft.com/office/drawing/2014/chart" uri="{C3380CC4-5D6E-409C-BE32-E72D297353CC}">
              <c16:uniqueId val="{00000000-8099-4D41-94AC-A8C667F00300}"/>
            </c:ext>
          </c:extLst>
        </c:ser>
        <c:dLbls>
          <c:showLegendKey val="0"/>
          <c:showVal val="0"/>
          <c:showCatName val="0"/>
          <c:showSerName val="0"/>
          <c:showPercent val="0"/>
          <c:showBubbleSize val="0"/>
        </c:dLbls>
        <c:gapWidth val="219"/>
        <c:overlap val="-27"/>
        <c:axId val="1568355231"/>
        <c:axId val="1441649247"/>
      </c:barChart>
      <c:catAx>
        <c:axId val="156835523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41649247"/>
        <c:crosses val="autoZero"/>
        <c:auto val="1"/>
        <c:lblAlgn val="ctr"/>
        <c:lblOffset val="100"/>
        <c:noMultiLvlLbl val="0"/>
      </c:catAx>
      <c:valAx>
        <c:axId val="144164924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68355231"/>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1" i="0" u="none" strike="noStrike" kern="1200" cap="none" baseline="0">
                <a:solidFill>
                  <a:schemeClr val="lt1">
                    <a:lumMod val="85000"/>
                  </a:schemeClr>
                </a:solidFill>
                <a:latin typeface="+mn-lt"/>
                <a:ea typeface="+mn-ea"/>
                <a:cs typeface="+mn-cs"/>
              </a:defRPr>
            </a:pPr>
            <a:r>
              <a:rPr lang="en-US"/>
              <a:t>Salary vs Age</a:t>
            </a:r>
          </a:p>
        </c:rich>
      </c:tx>
      <c:overlay val="0"/>
      <c:spPr>
        <a:noFill/>
        <a:ln>
          <a:noFill/>
        </a:ln>
        <a:effectLst/>
      </c:spPr>
      <c:txPr>
        <a:bodyPr rot="0" spcFirstLastPara="1" vertOverflow="ellipsis" vert="horz" wrap="square" anchor="ctr" anchorCtr="1"/>
        <a:lstStyle/>
        <a:p>
          <a:pPr>
            <a:defRPr sz="1400" b="1" i="0" u="none" strike="noStrike" kern="1200" cap="none" baseline="0">
              <a:solidFill>
                <a:schemeClr val="lt1">
                  <a:lumMod val="85000"/>
                </a:schemeClr>
              </a:solidFill>
              <a:latin typeface="+mn-lt"/>
              <a:ea typeface="+mn-ea"/>
              <a:cs typeface="+mn-cs"/>
            </a:defRPr>
          </a:pPr>
          <a:endParaRPr lang="en-US"/>
        </a:p>
      </c:txPr>
    </c:title>
    <c:autoTitleDeleted val="0"/>
    <c:plotArea>
      <c:layout/>
      <c:scatterChart>
        <c:scatterStyle val="lineMarker"/>
        <c:varyColors val="0"/>
        <c:ser>
          <c:idx val="0"/>
          <c:order val="0"/>
          <c:tx>
            <c:strRef>
              <c:f>Sheet1!$D$1</c:f>
              <c:strCache>
                <c:ptCount val="1"/>
                <c:pt idx="0">
                  <c:v>Salary</c:v>
                </c:pt>
              </c:strCache>
            </c:strRef>
          </c:tx>
          <c:spPr>
            <a:ln w="22225" cap="rnd">
              <a:solidFill>
                <a:schemeClr val="accent1"/>
              </a:solidFill>
            </a:ln>
            <a:effectLst>
              <a:glow rad="139700">
                <a:schemeClr val="accent1">
                  <a:satMod val="175000"/>
                  <a:alpha val="14000"/>
                </a:schemeClr>
              </a:glow>
            </a:effectLst>
          </c:spPr>
          <c:marker>
            <c:symbol val="none"/>
          </c:marker>
          <c:xVal>
            <c:numRef>
              <c:f>Sheet1!$C$2:$C$23</c:f>
              <c:numCache>
                <c:formatCode>General</c:formatCode>
                <c:ptCount val="22"/>
                <c:pt idx="0">
                  <c:v>29</c:v>
                </c:pt>
                <c:pt idx="1">
                  <c:v>30</c:v>
                </c:pt>
                <c:pt idx="2">
                  <c:v>31</c:v>
                </c:pt>
                <c:pt idx="3">
                  <c:v>32</c:v>
                </c:pt>
                <c:pt idx="4">
                  <c:v>33</c:v>
                </c:pt>
                <c:pt idx="5">
                  <c:v>34</c:v>
                </c:pt>
                <c:pt idx="6">
                  <c:v>35</c:v>
                </c:pt>
                <c:pt idx="7">
                  <c:v>36</c:v>
                </c:pt>
                <c:pt idx="8">
                  <c:v>37</c:v>
                </c:pt>
                <c:pt idx="9">
                  <c:v>38</c:v>
                </c:pt>
                <c:pt idx="10">
                  <c:v>39</c:v>
                </c:pt>
                <c:pt idx="11">
                  <c:v>40</c:v>
                </c:pt>
                <c:pt idx="12">
                  <c:v>41</c:v>
                </c:pt>
                <c:pt idx="13">
                  <c:v>42</c:v>
                </c:pt>
                <c:pt idx="14">
                  <c:v>43</c:v>
                </c:pt>
                <c:pt idx="15">
                  <c:v>44</c:v>
                </c:pt>
                <c:pt idx="16">
                  <c:v>45</c:v>
                </c:pt>
                <c:pt idx="17">
                  <c:v>46</c:v>
                </c:pt>
                <c:pt idx="18">
                  <c:v>47</c:v>
                </c:pt>
                <c:pt idx="19">
                  <c:v>48</c:v>
                </c:pt>
                <c:pt idx="20">
                  <c:v>49</c:v>
                </c:pt>
                <c:pt idx="21">
                  <c:v>50</c:v>
                </c:pt>
              </c:numCache>
            </c:numRef>
          </c:xVal>
          <c:yVal>
            <c:numRef>
              <c:f>Sheet1!$D$2:$D$23</c:f>
              <c:numCache>
                <c:formatCode>General</c:formatCode>
                <c:ptCount val="22"/>
                <c:pt idx="0">
                  <c:v>100000</c:v>
                </c:pt>
                <c:pt idx="1">
                  <c:v>102000</c:v>
                </c:pt>
                <c:pt idx="2">
                  <c:v>104040</c:v>
                </c:pt>
                <c:pt idx="3">
                  <c:v>106120.8</c:v>
                </c:pt>
                <c:pt idx="4">
                  <c:v>108243.216</c:v>
                </c:pt>
                <c:pt idx="5">
                  <c:v>120551</c:v>
                </c:pt>
                <c:pt idx="6">
                  <c:v>122962.02</c:v>
                </c:pt>
                <c:pt idx="7">
                  <c:v>125421.2604</c:v>
                </c:pt>
                <c:pt idx="8">
                  <c:v>127929.685608</c:v>
                </c:pt>
                <c:pt idx="9">
                  <c:v>130488.27932016</c:v>
                </c:pt>
                <c:pt idx="10">
                  <c:v>140000</c:v>
                </c:pt>
                <c:pt idx="11">
                  <c:v>142800</c:v>
                </c:pt>
                <c:pt idx="12">
                  <c:v>145656</c:v>
                </c:pt>
                <c:pt idx="13">
                  <c:v>148569.12</c:v>
                </c:pt>
                <c:pt idx="14">
                  <c:v>151540.5024</c:v>
                </c:pt>
                <c:pt idx="15">
                  <c:v>154571.31244800001</c:v>
                </c:pt>
                <c:pt idx="16">
                  <c:v>157662.73869696</c:v>
                </c:pt>
                <c:pt idx="17">
                  <c:v>160815.99347089921</c:v>
                </c:pt>
                <c:pt idx="18">
                  <c:v>162424.1534056082</c:v>
                </c:pt>
                <c:pt idx="19">
                  <c:v>164048.39493966429</c:v>
                </c:pt>
                <c:pt idx="20">
                  <c:v>165688.87888906093</c:v>
                </c:pt>
                <c:pt idx="21">
                  <c:v>167345.76767795155</c:v>
                </c:pt>
              </c:numCache>
            </c:numRef>
          </c:yVal>
          <c:smooth val="0"/>
          <c:extLst>
            <c:ext xmlns:c16="http://schemas.microsoft.com/office/drawing/2014/chart" uri="{C3380CC4-5D6E-409C-BE32-E72D297353CC}">
              <c16:uniqueId val="{00000000-AD04-DE44-8F07-5761745AB781}"/>
            </c:ext>
          </c:extLst>
        </c:ser>
        <c:dLbls>
          <c:showLegendKey val="0"/>
          <c:showVal val="0"/>
          <c:showCatName val="0"/>
          <c:showSerName val="0"/>
          <c:showPercent val="0"/>
          <c:showBubbleSize val="0"/>
        </c:dLbls>
        <c:axId val="1585050943"/>
        <c:axId val="1582826831"/>
      </c:scatterChart>
      <c:valAx>
        <c:axId val="1585050943"/>
        <c:scaling>
          <c:orientation val="minMax"/>
          <c:min val="29"/>
        </c:scaling>
        <c:delete val="0"/>
        <c:axPos val="b"/>
        <c:majorGridlines>
          <c:spPr>
            <a:ln w="9525" cap="flat" cmpd="sng" algn="ctr">
              <a:solidFill>
                <a:schemeClr val="dk1">
                  <a:lumMod val="65000"/>
                  <a:lumOff val="35000"/>
                  <a:alpha val="75000"/>
                </a:schemeClr>
              </a:solidFill>
              <a:round/>
            </a:ln>
            <a:effectLst/>
          </c:spPr>
        </c:majorGridlines>
        <c:numFmt formatCode="General" sourceLinked="1"/>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en-US"/>
          </a:p>
        </c:txPr>
        <c:crossAx val="1582826831"/>
        <c:crosses val="autoZero"/>
        <c:crossBetween val="midCat"/>
      </c:valAx>
      <c:valAx>
        <c:axId val="1582826831"/>
        <c:scaling>
          <c:orientation val="minMax"/>
          <c:min val="90000"/>
        </c:scaling>
        <c:delete val="0"/>
        <c:axPos val="l"/>
        <c:majorGridlines>
          <c:spPr>
            <a:ln w="9525" cap="flat" cmpd="sng" algn="ctr">
              <a:solidFill>
                <a:schemeClr val="dk1">
                  <a:lumMod val="65000"/>
                  <a:lumOff val="35000"/>
                  <a:alpha val="75000"/>
                </a:schemeClr>
              </a:solidFill>
              <a:round/>
            </a:ln>
            <a:effectLst/>
          </c:spPr>
        </c:majorGridlines>
        <c:numFmt formatCode="General" sourceLinked="1"/>
        <c:majorTickMark val="none"/>
        <c:minorTickMark val="none"/>
        <c:tickLblPos val="nextTo"/>
        <c:spPr>
          <a:noFill/>
          <a:ln w="9525" cap="flat" cmpd="sng" algn="ctr">
            <a:solidFill>
              <a:schemeClr val="lt1">
                <a:lumMod val="50000"/>
              </a:schemeClr>
            </a:solidFill>
            <a:round/>
          </a:ln>
          <a:effectLst/>
        </c:spPr>
        <c:txPr>
          <a:bodyPr rot="-6000000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en-US"/>
          </a:p>
        </c:txPr>
        <c:crossAx val="1585050943"/>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dk1">
        <a:lumMod val="75000"/>
        <a:lumOff val="25000"/>
      </a:schemeClr>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a:t>Jobs Pie Chart</a:t>
            </a:r>
          </a:p>
        </c:rich>
      </c:tx>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pieChart>
        <c:varyColors val="1"/>
        <c:ser>
          <c:idx val="0"/>
          <c:order val="0"/>
          <c:tx>
            <c:strRef>
              <c:f>Sheet1!$E$6</c:f>
              <c:strCache>
                <c:ptCount val="1"/>
                <c:pt idx="0">
                  <c:v>Jobs</c:v>
                </c:pt>
              </c:strCache>
            </c:strRef>
          </c:tx>
          <c:dPt>
            <c:idx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1-89AA-D346-914D-6D92DB21CD09}"/>
              </c:ext>
            </c:extLst>
          </c:dPt>
          <c:dPt>
            <c:idx val="1"/>
            <c:bubble3D val="0"/>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3-89AA-D346-914D-6D92DB21CD09}"/>
              </c:ext>
            </c:extLst>
          </c:dPt>
          <c:dPt>
            <c:idx val="2"/>
            <c:bubble3D val="0"/>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5-89AA-D346-914D-6D92DB21CD09}"/>
              </c:ext>
            </c:extLst>
          </c:dPt>
          <c:cat>
            <c:strRef>
              <c:f>Sheet1!$D$7:$D$9</c:f>
              <c:strCache>
                <c:ptCount val="3"/>
                <c:pt idx="0">
                  <c:v>Electrical Engineering</c:v>
                </c:pt>
                <c:pt idx="1">
                  <c:v>Software Engineering</c:v>
                </c:pt>
                <c:pt idx="2">
                  <c:v>Medical Device Engineering</c:v>
                </c:pt>
              </c:strCache>
            </c:strRef>
          </c:cat>
          <c:val>
            <c:numRef>
              <c:f>Sheet1!$E$7:$E$9</c:f>
              <c:numCache>
                <c:formatCode>#,##0</c:formatCode>
                <c:ptCount val="3"/>
                <c:pt idx="0">
                  <c:v>324600</c:v>
                </c:pt>
                <c:pt idx="1">
                  <c:v>1200000</c:v>
                </c:pt>
                <c:pt idx="2">
                  <c:v>21300</c:v>
                </c:pt>
              </c:numCache>
            </c:numRef>
          </c:val>
          <c:extLst>
            <c:ext xmlns:c16="http://schemas.microsoft.com/office/drawing/2014/chart" uri="{C3380CC4-5D6E-409C-BE32-E72D297353CC}">
              <c16:uniqueId val="{00000006-89AA-D346-914D-6D92DB21CD09}"/>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Projected Growth (%)</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bar"/>
        <c:grouping val="clustered"/>
        <c:varyColors val="0"/>
        <c:ser>
          <c:idx val="0"/>
          <c:order val="0"/>
          <c:tx>
            <c:strRef>
              <c:f>Sheet1!$E$28</c:f>
              <c:strCache>
                <c:ptCount val="1"/>
                <c:pt idx="0">
                  <c:v>Growth</c:v>
                </c:pt>
              </c:strCache>
            </c:strRef>
          </c:tx>
          <c:spPr>
            <a:solidFill>
              <a:schemeClr val="accent1"/>
            </a:solidFill>
            <a:ln>
              <a:noFill/>
            </a:ln>
            <a:effectLst/>
          </c:spPr>
          <c:invertIfNegative val="0"/>
          <c:cat>
            <c:strRef>
              <c:f>Sheet1!$D$29:$D$31</c:f>
              <c:strCache>
                <c:ptCount val="3"/>
                <c:pt idx="0">
                  <c:v>Electrical Engineering</c:v>
                </c:pt>
                <c:pt idx="1">
                  <c:v>Software Engineering</c:v>
                </c:pt>
                <c:pt idx="2">
                  <c:v>Medical Device Engineering</c:v>
                </c:pt>
              </c:strCache>
            </c:strRef>
          </c:cat>
          <c:val>
            <c:numRef>
              <c:f>Sheet1!$E$29:$E$31</c:f>
              <c:numCache>
                <c:formatCode>#,##0</c:formatCode>
                <c:ptCount val="3"/>
                <c:pt idx="0">
                  <c:v>7</c:v>
                </c:pt>
                <c:pt idx="1">
                  <c:v>24</c:v>
                </c:pt>
                <c:pt idx="2">
                  <c:v>7</c:v>
                </c:pt>
              </c:numCache>
            </c:numRef>
          </c:val>
          <c:extLst>
            <c:ext xmlns:c16="http://schemas.microsoft.com/office/drawing/2014/chart" uri="{C3380CC4-5D6E-409C-BE32-E72D297353CC}">
              <c16:uniqueId val="{00000000-A247-3048-8384-F27B887F2F80}"/>
            </c:ext>
          </c:extLst>
        </c:ser>
        <c:dLbls>
          <c:showLegendKey val="0"/>
          <c:showVal val="0"/>
          <c:showCatName val="0"/>
          <c:showSerName val="0"/>
          <c:showPercent val="0"/>
          <c:showBubbleSize val="0"/>
        </c:dLbls>
        <c:gapWidth val="182"/>
        <c:axId val="1584983711"/>
        <c:axId val="1588974239"/>
      </c:barChart>
      <c:catAx>
        <c:axId val="1584983711"/>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88974239"/>
        <c:crosses val="autoZero"/>
        <c:auto val="1"/>
        <c:lblAlgn val="ctr"/>
        <c:lblOffset val="100"/>
        <c:noMultiLvlLbl val="0"/>
      </c:catAx>
      <c:valAx>
        <c:axId val="1588974239"/>
        <c:scaling>
          <c:orientation val="minMax"/>
        </c:scaling>
        <c:delete val="0"/>
        <c:axPos val="b"/>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84983711"/>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Jobs vs Language</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Georgia!$F$6</c:f>
              <c:strCache>
                <c:ptCount val="1"/>
                <c:pt idx="0">
                  <c:v>Job</c:v>
                </c:pt>
              </c:strCache>
            </c:strRef>
          </c:tx>
          <c:spPr>
            <a:solidFill>
              <a:schemeClr val="accent1"/>
            </a:solidFill>
            <a:ln>
              <a:noFill/>
            </a:ln>
            <a:effectLst/>
          </c:spPr>
          <c:invertIfNegative val="0"/>
          <c:cat>
            <c:strRef>
              <c:f>Georgia!$E$7:$E$14</c:f>
              <c:strCache>
                <c:ptCount val="8"/>
                <c:pt idx="0">
                  <c:v>Java</c:v>
                </c:pt>
                <c:pt idx="1">
                  <c:v>Python</c:v>
                </c:pt>
                <c:pt idx="2">
                  <c:v>C#</c:v>
                </c:pt>
                <c:pt idx="3">
                  <c:v>SQL</c:v>
                </c:pt>
                <c:pt idx="4">
                  <c:v>C++</c:v>
                </c:pt>
                <c:pt idx="5">
                  <c:v>Objective C</c:v>
                </c:pt>
                <c:pt idx="6">
                  <c:v>C</c:v>
                </c:pt>
                <c:pt idx="7">
                  <c:v>Assembly</c:v>
                </c:pt>
              </c:strCache>
            </c:strRef>
          </c:cat>
          <c:val>
            <c:numRef>
              <c:f>Georgia!$F$7:$F$14</c:f>
              <c:numCache>
                <c:formatCode>General</c:formatCode>
                <c:ptCount val="8"/>
                <c:pt idx="0">
                  <c:v>1656</c:v>
                </c:pt>
                <c:pt idx="1">
                  <c:v>1067</c:v>
                </c:pt>
                <c:pt idx="2">
                  <c:v>728</c:v>
                </c:pt>
                <c:pt idx="3">
                  <c:v>1878</c:v>
                </c:pt>
                <c:pt idx="4">
                  <c:v>316</c:v>
                </c:pt>
                <c:pt idx="5">
                  <c:v>127</c:v>
                </c:pt>
                <c:pt idx="6">
                  <c:v>357</c:v>
                </c:pt>
                <c:pt idx="7">
                  <c:v>190</c:v>
                </c:pt>
              </c:numCache>
            </c:numRef>
          </c:val>
          <c:extLst>
            <c:ext xmlns:c16="http://schemas.microsoft.com/office/drawing/2014/chart" uri="{C3380CC4-5D6E-409C-BE32-E72D297353CC}">
              <c16:uniqueId val="{00000000-9B8B-EA48-B25C-CA94C4A07593}"/>
            </c:ext>
          </c:extLst>
        </c:ser>
        <c:dLbls>
          <c:showLegendKey val="0"/>
          <c:showVal val="0"/>
          <c:showCatName val="0"/>
          <c:showSerName val="0"/>
          <c:showPercent val="0"/>
          <c:showBubbleSize val="0"/>
        </c:dLbls>
        <c:gapWidth val="219"/>
        <c:overlap val="-27"/>
        <c:axId val="1645883407"/>
        <c:axId val="1645885087"/>
      </c:barChart>
      <c:catAx>
        <c:axId val="164588340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645885087"/>
        <c:crosses val="autoZero"/>
        <c:auto val="1"/>
        <c:lblAlgn val="ctr"/>
        <c:lblOffset val="100"/>
        <c:noMultiLvlLbl val="0"/>
      </c:catAx>
      <c:valAx>
        <c:axId val="164588508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645883407"/>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Jobs vs Keyword</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spPr>
            <a:solidFill>
              <a:schemeClr val="accent1"/>
            </a:solidFill>
            <a:ln>
              <a:noFill/>
            </a:ln>
            <a:effectLst/>
          </c:spPr>
          <c:invertIfNegative val="0"/>
          <c:cat>
            <c:strRef>
              <c:f>Georgia!$E$15:$E$28</c:f>
              <c:strCache>
                <c:ptCount val="14"/>
                <c:pt idx="0">
                  <c:v>Linux</c:v>
                </c:pt>
                <c:pt idx="1">
                  <c:v>Big Data</c:v>
                </c:pt>
                <c:pt idx="2">
                  <c:v>Embedded</c:v>
                </c:pt>
                <c:pt idx="3">
                  <c:v>x86</c:v>
                </c:pt>
                <c:pt idx="4">
                  <c:v>ARM</c:v>
                </c:pt>
                <c:pt idx="5">
                  <c:v>Cloud</c:v>
                </c:pt>
                <c:pt idx="6">
                  <c:v>IT</c:v>
                </c:pt>
                <c:pt idx="7">
                  <c:v>IOT</c:v>
                </c:pt>
                <c:pt idx="8">
                  <c:v>Device</c:v>
                </c:pt>
                <c:pt idx="9">
                  <c:v>Microcontroller</c:v>
                </c:pt>
                <c:pt idx="10">
                  <c:v>Microprocessor</c:v>
                </c:pt>
                <c:pt idx="11">
                  <c:v>FPGA</c:v>
                </c:pt>
                <c:pt idx="12">
                  <c:v>Android</c:v>
                </c:pt>
                <c:pt idx="13">
                  <c:v>iOS</c:v>
                </c:pt>
              </c:strCache>
            </c:strRef>
          </c:cat>
          <c:val>
            <c:numRef>
              <c:f>Georgia!$F$15:$F$28</c:f>
              <c:numCache>
                <c:formatCode>General</c:formatCode>
                <c:ptCount val="14"/>
                <c:pt idx="0">
                  <c:v>1246</c:v>
                </c:pt>
                <c:pt idx="1">
                  <c:v>564</c:v>
                </c:pt>
                <c:pt idx="2">
                  <c:v>166</c:v>
                </c:pt>
                <c:pt idx="3">
                  <c:v>7</c:v>
                </c:pt>
                <c:pt idx="4">
                  <c:v>37</c:v>
                </c:pt>
                <c:pt idx="5">
                  <c:v>1779</c:v>
                </c:pt>
                <c:pt idx="6">
                  <c:v>1362</c:v>
                </c:pt>
                <c:pt idx="7">
                  <c:v>89</c:v>
                </c:pt>
                <c:pt idx="8">
                  <c:v>668</c:v>
                </c:pt>
                <c:pt idx="9">
                  <c:v>18</c:v>
                </c:pt>
                <c:pt idx="10">
                  <c:v>19</c:v>
                </c:pt>
                <c:pt idx="11">
                  <c:v>19</c:v>
                </c:pt>
                <c:pt idx="12">
                  <c:v>220</c:v>
                </c:pt>
                <c:pt idx="13">
                  <c:v>242</c:v>
                </c:pt>
              </c:numCache>
            </c:numRef>
          </c:val>
          <c:extLst>
            <c:ext xmlns:c16="http://schemas.microsoft.com/office/drawing/2014/chart" uri="{C3380CC4-5D6E-409C-BE32-E72D297353CC}">
              <c16:uniqueId val="{00000000-DD7B-1847-B473-B2BAE3E6F44A}"/>
            </c:ext>
          </c:extLst>
        </c:ser>
        <c:dLbls>
          <c:showLegendKey val="0"/>
          <c:showVal val="0"/>
          <c:showCatName val="0"/>
          <c:showSerName val="0"/>
          <c:showPercent val="0"/>
          <c:showBubbleSize val="0"/>
        </c:dLbls>
        <c:gapWidth val="219"/>
        <c:overlap val="-27"/>
        <c:axId val="1656476511"/>
        <c:axId val="1656155215"/>
      </c:barChart>
      <c:catAx>
        <c:axId val="165647651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656155215"/>
        <c:crosses val="autoZero"/>
        <c:auto val="1"/>
        <c:lblAlgn val="ctr"/>
        <c:lblOffset val="100"/>
        <c:noMultiLvlLbl val="0"/>
      </c:catAx>
      <c:valAx>
        <c:axId val="1656155215"/>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656476511"/>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Jobs vs Language</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'South Carolina'!$F$6</c:f>
              <c:strCache>
                <c:ptCount val="1"/>
                <c:pt idx="0">
                  <c:v>Job</c:v>
                </c:pt>
              </c:strCache>
            </c:strRef>
          </c:tx>
          <c:spPr>
            <a:solidFill>
              <a:schemeClr val="accent1"/>
            </a:solidFill>
            <a:ln>
              <a:noFill/>
            </a:ln>
            <a:effectLst/>
          </c:spPr>
          <c:invertIfNegative val="0"/>
          <c:cat>
            <c:strRef>
              <c:f>'South Carolina'!$E$7:$E$14</c:f>
              <c:strCache>
                <c:ptCount val="8"/>
                <c:pt idx="0">
                  <c:v>Java</c:v>
                </c:pt>
                <c:pt idx="1">
                  <c:v>Python</c:v>
                </c:pt>
                <c:pt idx="2">
                  <c:v>C#</c:v>
                </c:pt>
                <c:pt idx="3">
                  <c:v>SQL</c:v>
                </c:pt>
                <c:pt idx="4">
                  <c:v>C++</c:v>
                </c:pt>
                <c:pt idx="5">
                  <c:v>Objective C</c:v>
                </c:pt>
                <c:pt idx="6">
                  <c:v>C</c:v>
                </c:pt>
                <c:pt idx="7">
                  <c:v>Assembly</c:v>
                </c:pt>
              </c:strCache>
            </c:strRef>
          </c:cat>
          <c:val>
            <c:numRef>
              <c:f>'South Carolina'!$F$7:$F$14</c:f>
              <c:numCache>
                <c:formatCode>General</c:formatCode>
                <c:ptCount val="8"/>
                <c:pt idx="0">
                  <c:v>195</c:v>
                </c:pt>
                <c:pt idx="1">
                  <c:v>129</c:v>
                </c:pt>
                <c:pt idx="2">
                  <c:v>127</c:v>
                </c:pt>
                <c:pt idx="3">
                  <c:v>331</c:v>
                </c:pt>
                <c:pt idx="4">
                  <c:v>39</c:v>
                </c:pt>
                <c:pt idx="5">
                  <c:v>21</c:v>
                </c:pt>
                <c:pt idx="6">
                  <c:v>53</c:v>
                </c:pt>
                <c:pt idx="7">
                  <c:v>114</c:v>
                </c:pt>
              </c:numCache>
            </c:numRef>
          </c:val>
          <c:extLst>
            <c:ext xmlns:c16="http://schemas.microsoft.com/office/drawing/2014/chart" uri="{C3380CC4-5D6E-409C-BE32-E72D297353CC}">
              <c16:uniqueId val="{00000000-EF68-3343-97D4-18F4CEDBA431}"/>
            </c:ext>
          </c:extLst>
        </c:ser>
        <c:dLbls>
          <c:showLegendKey val="0"/>
          <c:showVal val="0"/>
          <c:showCatName val="0"/>
          <c:showSerName val="0"/>
          <c:showPercent val="0"/>
          <c:showBubbleSize val="0"/>
        </c:dLbls>
        <c:gapWidth val="219"/>
        <c:overlap val="-27"/>
        <c:axId val="1645883407"/>
        <c:axId val="1645885087"/>
      </c:barChart>
      <c:catAx>
        <c:axId val="164588340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645885087"/>
        <c:crosses val="autoZero"/>
        <c:auto val="1"/>
        <c:lblAlgn val="ctr"/>
        <c:lblOffset val="100"/>
        <c:noMultiLvlLbl val="0"/>
      </c:catAx>
      <c:valAx>
        <c:axId val="164588508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645883407"/>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57">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charts/style16.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5">
  <cs:axisTitle>
    <cs:lnRef idx="0"/>
    <cs:fillRef idx="0"/>
    <cs:effectRef idx="0"/>
    <cs:fontRef idx="minor">
      <a:schemeClr val="lt1">
        <a:lumMod val="75000"/>
      </a:schemeClr>
    </cs:fontRef>
    <cs:defRPr sz="900" b="1" kern="1200"/>
  </cs:axisTitle>
  <cs:categoryAxis>
    <cs:lnRef idx="0"/>
    <cs:fillRef idx="0"/>
    <cs:effectRef idx="0"/>
    <cs:fontRef idx="minor">
      <a:schemeClr val="lt1">
        <a:lumMod val="75000"/>
      </a:schemeClr>
    </cs:fontRef>
    <cs:defRPr sz="900"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900" kern="1200"/>
  </cs:chartArea>
  <cs:dataLabel>
    <cs:lnRef idx="0"/>
    <cs:fillRef idx="0"/>
    <cs:effectRef idx="0"/>
    <cs:fontRef idx="minor">
      <a:schemeClr val="lt1">
        <a:lumMod val="75000"/>
      </a:schemeClr>
    </cs:fontRef>
    <cs:defRPr sz="900"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0"/>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
  <cs:dataPoint3D>
    <cs:lnRef idx="0">
      <cs:styleClr val="auto"/>
    </cs:lnRef>
    <cs:fillRef idx="0">
      <cs:styleClr val="auto"/>
    </cs:fillRef>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3D>
  <cs:dataPointLine>
    <cs:lnRef idx="0">
      <cs:styleClr val="auto"/>
    </cs:lnRef>
    <cs:fillRef idx="0">
      <cs:styleClr val="auto"/>
    </cs:fillRef>
    <cs:effectRef idx="0">
      <cs:styleClr val="auto"/>
    </cs:effectRef>
    <cs:fontRef idx="minor">
      <a:schemeClr val="dk1"/>
    </cs:fontRef>
    <cs:spPr>
      <a:ln w="22225" cap="rnd">
        <a:solidFill>
          <a:schemeClr val="phClr"/>
        </a:solidFill>
      </a:ln>
      <a:effectLst>
        <a:glow rad="139700">
          <a:schemeClr val="phClr">
            <a:satMod val="175000"/>
            <a:alpha val="1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3"/>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900"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tx1"/>
    </cs:fontRef>
    <cs:spPr>
      <a:ln w="9525" cap="flat" cmpd="sng" algn="ctr">
        <a:solidFill>
          <a:schemeClr val="dk1">
            <a:lumMod val="65000"/>
            <a:lumOff val="35000"/>
            <a:alpha val="75000"/>
          </a:schemeClr>
        </a:solidFill>
        <a:round/>
      </a:ln>
    </cs:spPr>
  </cs:gridlineMajor>
  <cs:gridlineMinor>
    <cs:lnRef idx="0"/>
    <cs:fillRef idx="0"/>
    <cs:effectRef idx="0"/>
    <cs:fontRef idx="minor">
      <a:schemeClr val="tx1"/>
    </cs:fontRef>
    <cs:spPr>
      <a:ln w="9525" cap="flat" cmpd="sng" algn="ctr">
        <a:solidFill>
          <a:schemeClr val="dk1">
            <a:lumMod val="65000"/>
            <a:lumOff val="35000"/>
            <a:alpha val="25000"/>
          </a:schemeClr>
        </a:soli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900"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400"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75000"/>
      </a:schemeClr>
    </cs:fontRef>
    <cs:defRPr sz="900"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spPr>
      <a:ln w="9525" cap="flat" cmpd="sng" algn="ctr">
        <a:solidFill>
          <a:schemeClr val="lt1">
            <a:lumMod val="50000"/>
          </a:schemeClr>
        </a:solidFill>
        <a:round/>
      </a:ln>
    </cs:spPr>
    <cs:defRPr sz="900" kern="1200"/>
    <cs:bodyPr/>
  </cs:valueAxis>
  <cs:wall>
    <cs:lnRef idx="0"/>
    <cs:fillRef idx="0"/>
    <cs:effectRef idx="0"/>
    <cs:fontRef idx="minor">
      <a:schemeClr val="dk1"/>
    </cs:fontRef>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45">
  <cs:axisTitle>
    <cs:lnRef idx="0"/>
    <cs:fillRef idx="0"/>
    <cs:effectRef idx="0"/>
    <cs:fontRef idx="minor">
      <a:schemeClr val="lt1">
        <a:lumMod val="75000"/>
      </a:schemeClr>
    </cs:fontRef>
    <cs:defRPr sz="900" b="1" kern="1200"/>
  </cs:axisTitle>
  <cs:categoryAxis>
    <cs:lnRef idx="0"/>
    <cs:fillRef idx="0"/>
    <cs:effectRef idx="0"/>
    <cs:fontRef idx="minor">
      <a:schemeClr val="lt1">
        <a:lumMod val="75000"/>
      </a:schemeClr>
    </cs:fontRef>
    <cs:defRPr sz="900"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900" kern="1200"/>
  </cs:chartArea>
  <cs:dataLabel>
    <cs:lnRef idx="0"/>
    <cs:fillRef idx="0"/>
    <cs:effectRef idx="0"/>
    <cs:fontRef idx="minor">
      <a:schemeClr val="lt1">
        <a:lumMod val="75000"/>
      </a:schemeClr>
    </cs:fontRef>
    <cs:defRPr sz="900"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0"/>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
  <cs:dataPoint3D>
    <cs:lnRef idx="0">
      <cs:styleClr val="auto"/>
    </cs:lnRef>
    <cs:fillRef idx="0">
      <cs:styleClr val="auto"/>
    </cs:fillRef>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3D>
  <cs:dataPointLine>
    <cs:lnRef idx="0">
      <cs:styleClr val="auto"/>
    </cs:lnRef>
    <cs:fillRef idx="0">
      <cs:styleClr val="auto"/>
    </cs:fillRef>
    <cs:effectRef idx="0">
      <cs:styleClr val="auto"/>
    </cs:effectRef>
    <cs:fontRef idx="minor">
      <a:schemeClr val="dk1"/>
    </cs:fontRef>
    <cs:spPr>
      <a:ln w="22225" cap="rnd">
        <a:solidFill>
          <a:schemeClr val="phClr"/>
        </a:solidFill>
      </a:ln>
      <a:effectLst>
        <a:glow rad="139700">
          <a:schemeClr val="phClr">
            <a:satMod val="175000"/>
            <a:alpha val="1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3"/>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900"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tx1"/>
    </cs:fontRef>
    <cs:spPr>
      <a:ln w="9525" cap="flat" cmpd="sng" algn="ctr">
        <a:solidFill>
          <a:schemeClr val="dk1">
            <a:lumMod val="65000"/>
            <a:lumOff val="35000"/>
            <a:alpha val="75000"/>
          </a:schemeClr>
        </a:solidFill>
        <a:round/>
      </a:ln>
    </cs:spPr>
  </cs:gridlineMajor>
  <cs:gridlineMinor>
    <cs:lnRef idx="0"/>
    <cs:fillRef idx="0"/>
    <cs:effectRef idx="0"/>
    <cs:fontRef idx="minor">
      <a:schemeClr val="tx1"/>
    </cs:fontRef>
    <cs:spPr>
      <a:ln w="9525" cap="flat" cmpd="sng" algn="ctr">
        <a:solidFill>
          <a:schemeClr val="dk1">
            <a:lumMod val="65000"/>
            <a:lumOff val="35000"/>
            <a:alpha val="25000"/>
          </a:schemeClr>
        </a:soli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900"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400"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75000"/>
      </a:schemeClr>
    </cs:fontRef>
    <cs:defRPr sz="900"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spPr>
      <a:ln w="9525" cap="flat" cmpd="sng" algn="ctr">
        <a:solidFill>
          <a:schemeClr val="lt1">
            <a:lumMod val="50000"/>
          </a:schemeClr>
        </a:solidFill>
        <a:round/>
      </a:ln>
    </cs:spPr>
    <cs:defRPr sz="900" kern="1200"/>
    <cs:bodyPr/>
  </cs:valueAxis>
  <cs:wall>
    <cs:lnRef idx="0"/>
    <cs:fillRef idx="0"/>
    <cs:effectRef idx="0"/>
    <cs:fontRef idx="minor">
      <a:schemeClr val="dk1"/>
    </cs:fontRef>
  </cs:wall>
</cs:chartStyle>
</file>

<file path=ppt/charts/style5.xml><?xml version="1.0" encoding="utf-8"?>
<cs:chartStyle xmlns:cs="http://schemas.microsoft.com/office/drawing/2012/chartStyle" xmlns:a="http://schemas.openxmlformats.org/drawingml/2006/main" id="257">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charts/style6.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1D3BC9C-6C58-464F-B94E-FD73C5FB016E}" type="datetimeFigureOut">
              <a:rPr lang="en-US" smtClean="0"/>
              <a:t>12/28/18</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E60DC36-8EFA-4378-9855-E019C55AC472}" type="slidenum">
              <a:rPr lang="en-US" smtClean="0"/>
              <a:t>‹#›</a:t>
            </a:fld>
            <a:endParaRPr lang="en-US" dirty="0"/>
          </a:p>
        </p:txBody>
      </p:sp>
    </p:spTree>
    <p:extLst>
      <p:ext uri="{BB962C8B-B14F-4D97-AF65-F5344CB8AC3E}">
        <p14:creationId xmlns:p14="http://schemas.microsoft.com/office/powerpoint/2010/main" val="18770536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0F864C-44C4-4000-952D-01F31BFB3FD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1392E06-C914-467E-9D4F-BD763EDA2DD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FBEFBAF-82E9-49AD-B2CF-7D154E024431}"/>
              </a:ext>
            </a:extLst>
          </p:cNvPr>
          <p:cNvSpPr>
            <a:spLocks noGrp="1"/>
          </p:cNvSpPr>
          <p:nvPr>
            <p:ph type="dt" sz="half" idx="10"/>
          </p:nvPr>
        </p:nvSpPr>
        <p:spPr/>
        <p:txBody>
          <a:bodyPr/>
          <a:lstStyle/>
          <a:p>
            <a:fld id="{40DA1498-92C7-4E4B-8045-C9195F453964}" type="datetimeFigureOut">
              <a:rPr lang="en-US" smtClean="0"/>
              <a:t>12/28/18</a:t>
            </a:fld>
            <a:endParaRPr lang="en-US" dirty="0"/>
          </a:p>
        </p:txBody>
      </p:sp>
      <p:sp>
        <p:nvSpPr>
          <p:cNvPr id="5" name="Footer Placeholder 4">
            <a:extLst>
              <a:ext uri="{FF2B5EF4-FFF2-40B4-BE49-F238E27FC236}">
                <a16:creationId xmlns:a16="http://schemas.microsoft.com/office/drawing/2014/main" id="{5AD8006A-94B1-44F7-972D-56767EDE3CC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5E7BFAB-D84B-45E1-A0BD-2516AC14F8AC}"/>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485646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F7B869-BFB2-4C20-8AB1-46704BB3D17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9F007DB-4F12-4428-9C48-5120DF07046D}"/>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FFA8DA-0E31-4CA6-BBFC-2467AAD1D30B}"/>
              </a:ext>
            </a:extLst>
          </p:cNvPr>
          <p:cNvSpPr>
            <a:spLocks noGrp="1"/>
          </p:cNvSpPr>
          <p:nvPr>
            <p:ph type="dt" sz="half" idx="10"/>
          </p:nvPr>
        </p:nvSpPr>
        <p:spPr/>
        <p:txBody>
          <a:bodyPr/>
          <a:lstStyle/>
          <a:p>
            <a:fld id="{40DA1498-92C7-4E4B-8045-C9195F453964}" type="datetimeFigureOut">
              <a:rPr lang="en-US" smtClean="0"/>
              <a:t>12/28/18</a:t>
            </a:fld>
            <a:endParaRPr lang="en-US" dirty="0"/>
          </a:p>
        </p:txBody>
      </p:sp>
      <p:sp>
        <p:nvSpPr>
          <p:cNvPr id="5" name="Footer Placeholder 4">
            <a:extLst>
              <a:ext uri="{FF2B5EF4-FFF2-40B4-BE49-F238E27FC236}">
                <a16:creationId xmlns:a16="http://schemas.microsoft.com/office/drawing/2014/main" id="{064974BD-9845-459A-9AAA-12731E2507C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2A71B0A-FDFB-4B2C-A9EC-2334C590013E}"/>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39314092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60B5D73-1652-4A8E-B5A3-101523D7290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9B7FB99-7425-444D-B602-01B672BCE8C6}"/>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EEA9C5-552A-48A1-AB54-ED54209B3B48}"/>
              </a:ext>
            </a:extLst>
          </p:cNvPr>
          <p:cNvSpPr>
            <a:spLocks noGrp="1"/>
          </p:cNvSpPr>
          <p:nvPr>
            <p:ph type="dt" sz="half" idx="10"/>
          </p:nvPr>
        </p:nvSpPr>
        <p:spPr/>
        <p:txBody>
          <a:bodyPr/>
          <a:lstStyle/>
          <a:p>
            <a:fld id="{40DA1498-92C7-4E4B-8045-C9195F453964}" type="datetimeFigureOut">
              <a:rPr lang="en-US" smtClean="0"/>
              <a:t>12/28/18</a:t>
            </a:fld>
            <a:endParaRPr lang="en-US" dirty="0"/>
          </a:p>
        </p:txBody>
      </p:sp>
      <p:sp>
        <p:nvSpPr>
          <p:cNvPr id="5" name="Footer Placeholder 4">
            <a:extLst>
              <a:ext uri="{FF2B5EF4-FFF2-40B4-BE49-F238E27FC236}">
                <a16:creationId xmlns:a16="http://schemas.microsoft.com/office/drawing/2014/main" id="{1A83AAA3-4155-48FB-8F00-16DBE0C9C25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D694EAE-CB3C-4DEF-A66D-583C7AAC92D8}"/>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17468042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807FBE-061D-452C-A8A6-213063CFD67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33A3535-1708-499D-B5D2-7D8F9FD182D0}"/>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CB06063-A112-49AB-80C8-504D99ECD771}"/>
              </a:ext>
            </a:extLst>
          </p:cNvPr>
          <p:cNvSpPr>
            <a:spLocks noGrp="1"/>
          </p:cNvSpPr>
          <p:nvPr>
            <p:ph type="dt" sz="half" idx="10"/>
          </p:nvPr>
        </p:nvSpPr>
        <p:spPr/>
        <p:txBody>
          <a:bodyPr/>
          <a:lstStyle/>
          <a:p>
            <a:fld id="{40DA1498-92C7-4E4B-8045-C9195F453964}" type="datetimeFigureOut">
              <a:rPr lang="en-US" smtClean="0"/>
              <a:t>12/28/18</a:t>
            </a:fld>
            <a:endParaRPr lang="en-US" dirty="0"/>
          </a:p>
        </p:txBody>
      </p:sp>
      <p:sp>
        <p:nvSpPr>
          <p:cNvPr id="5" name="Footer Placeholder 4">
            <a:extLst>
              <a:ext uri="{FF2B5EF4-FFF2-40B4-BE49-F238E27FC236}">
                <a16:creationId xmlns:a16="http://schemas.microsoft.com/office/drawing/2014/main" id="{6344C8D5-F898-4318-A76D-1FBD8732919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976EC76-E8E8-4FFA-B671-7FA2F3EF5DEF}"/>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27892872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C2CABF-E3C1-431A-A69C-D4881CC43F0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5584226-69DA-4211-B2C8-C29FD05A4A6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D5FF82DB-B518-40FD-8A66-44B874C055FB}"/>
              </a:ext>
            </a:extLst>
          </p:cNvPr>
          <p:cNvSpPr>
            <a:spLocks noGrp="1"/>
          </p:cNvSpPr>
          <p:nvPr>
            <p:ph type="dt" sz="half" idx="10"/>
          </p:nvPr>
        </p:nvSpPr>
        <p:spPr/>
        <p:txBody>
          <a:bodyPr/>
          <a:lstStyle/>
          <a:p>
            <a:fld id="{40DA1498-92C7-4E4B-8045-C9195F453964}" type="datetimeFigureOut">
              <a:rPr lang="en-US" smtClean="0"/>
              <a:t>12/28/18</a:t>
            </a:fld>
            <a:endParaRPr lang="en-US" dirty="0"/>
          </a:p>
        </p:txBody>
      </p:sp>
      <p:sp>
        <p:nvSpPr>
          <p:cNvPr id="5" name="Footer Placeholder 4">
            <a:extLst>
              <a:ext uri="{FF2B5EF4-FFF2-40B4-BE49-F238E27FC236}">
                <a16:creationId xmlns:a16="http://schemas.microsoft.com/office/drawing/2014/main" id="{FCC1CCEE-725F-4745-837B-87EFB70E71D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561522A-E0E6-406B-BF30-A7C7A57294BE}"/>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12300417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CC9BDC-6F21-4EF5-A8DD-E35E27EACA5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B968D5F-2AB6-42D3-A54E-AB3E60325170}"/>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65AB07F-D5F7-402A-AE4E-027BF1CA9127}"/>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5108EDC-3863-43B9-93C7-37465DC73B28}"/>
              </a:ext>
            </a:extLst>
          </p:cNvPr>
          <p:cNvSpPr>
            <a:spLocks noGrp="1"/>
          </p:cNvSpPr>
          <p:nvPr>
            <p:ph type="dt" sz="half" idx="10"/>
          </p:nvPr>
        </p:nvSpPr>
        <p:spPr/>
        <p:txBody>
          <a:bodyPr/>
          <a:lstStyle/>
          <a:p>
            <a:fld id="{40DA1498-92C7-4E4B-8045-C9195F453964}" type="datetimeFigureOut">
              <a:rPr lang="en-US" smtClean="0"/>
              <a:t>12/28/18</a:t>
            </a:fld>
            <a:endParaRPr lang="en-US" dirty="0"/>
          </a:p>
        </p:txBody>
      </p:sp>
      <p:sp>
        <p:nvSpPr>
          <p:cNvPr id="6" name="Footer Placeholder 5">
            <a:extLst>
              <a:ext uri="{FF2B5EF4-FFF2-40B4-BE49-F238E27FC236}">
                <a16:creationId xmlns:a16="http://schemas.microsoft.com/office/drawing/2014/main" id="{A777D452-958D-4159-A9A4-16DD29680A04}"/>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289654B6-1460-48B9-AC7E-592F68BAB276}"/>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3974041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E8C848-926A-4FD3-A311-A100A2662BE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C8ECD90-B4F0-4DFB-BB3D-F2310207896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335A6C3A-033E-474B-AB97-D8291A04E7DD}"/>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532B928-3A23-4FCA-AD1F-E45A467B54F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3BDC8376-6FC6-4A11-B0DB-9A148E9C00E2}"/>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E80206F-8846-425C-A56E-16FFBA442014}"/>
              </a:ext>
            </a:extLst>
          </p:cNvPr>
          <p:cNvSpPr>
            <a:spLocks noGrp="1"/>
          </p:cNvSpPr>
          <p:nvPr>
            <p:ph type="dt" sz="half" idx="10"/>
          </p:nvPr>
        </p:nvSpPr>
        <p:spPr/>
        <p:txBody>
          <a:bodyPr/>
          <a:lstStyle/>
          <a:p>
            <a:fld id="{40DA1498-92C7-4E4B-8045-C9195F453964}" type="datetimeFigureOut">
              <a:rPr lang="en-US" smtClean="0"/>
              <a:t>12/28/18</a:t>
            </a:fld>
            <a:endParaRPr lang="en-US" dirty="0"/>
          </a:p>
        </p:txBody>
      </p:sp>
      <p:sp>
        <p:nvSpPr>
          <p:cNvPr id="8" name="Footer Placeholder 7">
            <a:extLst>
              <a:ext uri="{FF2B5EF4-FFF2-40B4-BE49-F238E27FC236}">
                <a16:creationId xmlns:a16="http://schemas.microsoft.com/office/drawing/2014/main" id="{6A45E89F-12CF-4561-A5F2-1E05783A3063}"/>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EB4DFE4-927C-43B1-A061-5CB97FFB33BE}"/>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4690582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0E367-8DA0-4655-BCBC-F4280D8642C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FEF9592-AA3C-4CF8-A5DB-4D010195A438}"/>
              </a:ext>
            </a:extLst>
          </p:cNvPr>
          <p:cNvSpPr>
            <a:spLocks noGrp="1"/>
          </p:cNvSpPr>
          <p:nvPr>
            <p:ph type="dt" sz="half" idx="10"/>
          </p:nvPr>
        </p:nvSpPr>
        <p:spPr/>
        <p:txBody>
          <a:bodyPr/>
          <a:lstStyle/>
          <a:p>
            <a:fld id="{40DA1498-92C7-4E4B-8045-C9195F453964}" type="datetimeFigureOut">
              <a:rPr lang="en-US" smtClean="0"/>
              <a:t>12/28/18</a:t>
            </a:fld>
            <a:endParaRPr lang="en-US" dirty="0"/>
          </a:p>
        </p:txBody>
      </p:sp>
      <p:sp>
        <p:nvSpPr>
          <p:cNvPr id="4" name="Footer Placeholder 3">
            <a:extLst>
              <a:ext uri="{FF2B5EF4-FFF2-40B4-BE49-F238E27FC236}">
                <a16:creationId xmlns:a16="http://schemas.microsoft.com/office/drawing/2014/main" id="{3C2C9377-F93E-4515-852A-264707755154}"/>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9AED076D-476B-42BA-8795-14FE6C1E6974}"/>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36255511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EA599B4-6AB2-4190-82B5-7667EE1E922A}"/>
              </a:ext>
            </a:extLst>
          </p:cNvPr>
          <p:cNvSpPr>
            <a:spLocks noGrp="1"/>
          </p:cNvSpPr>
          <p:nvPr>
            <p:ph type="dt" sz="half" idx="10"/>
          </p:nvPr>
        </p:nvSpPr>
        <p:spPr/>
        <p:txBody>
          <a:bodyPr/>
          <a:lstStyle/>
          <a:p>
            <a:fld id="{40DA1498-92C7-4E4B-8045-C9195F453964}" type="datetimeFigureOut">
              <a:rPr lang="en-US" smtClean="0"/>
              <a:t>12/28/18</a:t>
            </a:fld>
            <a:endParaRPr lang="en-US" dirty="0"/>
          </a:p>
        </p:txBody>
      </p:sp>
      <p:sp>
        <p:nvSpPr>
          <p:cNvPr id="3" name="Footer Placeholder 2">
            <a:extLst>
              <a:ext uri="{FF2B5EF4-FFF2-40B4-BE49-F238E27FC236}">
                <a16:creationId xmlns:a16="http://schemas.microsoft.com/office/drawing/2014/main" id="{1B8FBFB3-AD86-4E39-B8AE-B4EC14528156}"/>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9A4AF55-C114-4B60-9A20-56B00A11B3BF}"/>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30582002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883DA1-5CB8-405D-9613-8A9B7BC5664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842BB15-A24D-42E9-9CAE-BB827226301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8F0849D-D3C3-462A-9751-4EAB0B9145E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180DD20-7A20-4574-98A4-427795876739}"/>
              </a:ext>
            </a:extLst>
          </p:cNvPr>
          <p:cNvSpPr>
            <a:spLocks noGrp="1"/>
          </p:cNvSpPr>
          <p:nvPr>
            <p:ph type="dt" sz="half" idx="10"/>
          </p:nvPr>
        </p:nvSpPr>
        <p:spPr/>
        <p:txBody>
          <a:bodyPr/>
          <a:lstStyle/>
          <a:p>
            <a:fld id="{40DA1498-92C7-4E4B-8045-C9195F453964}" type="datetimeFigureOut">
              <a:rPr lang="en-US" smtClean="0"/>
              <a:t>12/28/18</a:t>
            </a:fld>
            <a:endParaRPr lang="en-US" dirty="0"/>
          </a:p>
        </p:txBody>
      </p:sp>
      <p:sp>
        <p:nvSpPr>
          <p:cNvPr id="6" name="Footer Placeholder 5">
            <a:extLst>
              <a:ext uri="{FF2B5EF4-FFF2-40B4-BE49-F238E27FC236}">
                <a16:creationId xmlns:a16="http://schemas.microsoft.com/office/drawing/2014/main" id="{54D0ED2B-71C4-421A-9DB0-676E00C10BDC}"/>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78C4572A-ADFC-4C53-BCA2-42BDF693BC4D}"/>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3230950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8F5C67-EEEC-4AB0-9653-0F80D6B1094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DD50D6D-5277-4324-AF23-5FAF007834E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75275657-2BF9-4761-96B6-50EE3CFCFAD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C3C3F7B-A4C8-4F9D-8165-BC5186EA0929}"/>
              </a:ext>
            </a:extLst>
          </p:cNvPr>
          <p:cNvSpPr>
            <a:spLocks noGrp="1"/>
          </p:cNvSpPr>
          <p:nvPr>
            <p:ph type="dt" sz="half" idx="10"/>
          </p:nvPr>
        </p:nvSpPr>
        <p:spPr/>
        <p:txBody>
          <a:bodyPr/>
          <a:lstStyle/>
          <a:p>
            <a:fld id="{40DA1498-92C7-4E4B-8045-C9195F453964}" type="datetimeFigureOut">
              <a:rPr lang="en-US" smtClean="0"/>
              <a:t>12/28/18</a:t>
            </a:fld>
            <a:endParaRPr lang="en-US" dirty="0"/>
          </a:p>
        </p:txBody>
      </p:sp>
      <p:sp>
        <p:nvSpPr>
          <p:cNvPr id="6" name="Footer Placeholder 5">
            <a:extLst>
              <a:ext uri="{FF2B5EF4-FFF2-40B4-BE49-F238E27FC236}">
                <a16:creationId xmlns:a16="http://schemas.microsoft.com/office/drawing/2014/main" id="{DE696EA5-2FA2-464D-982F-C53E6426A843}"/>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8911B398-191B-4AB1-86ED-00D0046EACF5}"/>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15866011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B3445CA-54C1-4DDE-A216-DD2414E3F59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306395A-6879-4E93-B24E-067F88AC1D6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450FF5B-A6A6-4F0F-AA5D-3F0F69A43A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0DA1498-92C7-4E4B-8045-C9195F453964}" type="datetimeFigureOut">
              <a:rPr lang="en-US" smtClean="0"/>
              <a:t>12/28/18</a:t>
            </a:fld>
            <a:endParaRPr lang="en-US" dirty="0"/>
          </a:p>
        </p:txBody>
      </p:sp>
      <p:sp>
        <p:nvSpPr>
          <p:cNvPr id="5" name="Footer Placeholder 4">
            <a:extLst>
              <a:ext uri="{FF2B5EF4-FFF2-40B4-BE49-F238E27FC236}">
                <a16:creationId xmlns:a16="http://schemas.microsoft.com/office/drawing/2014/main" id="{FA798FAA-76CC-42EF-8BE0-466A41BBAB0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5149FF02-6890-4E10-B958-1097AD32C6F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6FEDF93-2BFD-41CA-ABC7-B039102F3792}" type="slidenum">
              <a:rPr lang="en-US" smtClean="0"/>
              <a:t>‹#›</a:t>
            </a:fld>
            <a:endParaRPr lang="en-US" dirty="0"/>
          </a:p>
        </p:txBody>
      </p:sp>
    </p:spTree>
    <p:extLst>
      <p:ext uri="{BB962C8B-B14F-4D97-AF65-F5344CB8AC3E}">
        <p14:creationId xmlns:p14="http://schemas.microsoft.com/office/powerpoint/2010/main" val="26037897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image" Target="../media/image8.tiff"/><Relationship Id="rId1" Type="http://schemas.openxmlformats.org/officeDocument/2006/relationships/slideLayout" Target="../slideLayouts/slideLayout7.xml"/><Relationship Id="rId4" Type="http://schemas.openxmlformats.org/officeDocument/2006/relationships/chart" Target="../charts/chart8.xml"/></Relationships>
</file>

<file path=ppt/slides/_rels/slide29.xml.rels><?xml version="1.0" encoding="UTF-8" standalone="yes"?>
<Relationships xmlns="http://schemas.openxmlformats.org/package/2006/relationships"><Relationship Id="rId3" Type="http://schemas.openxmlformats.org/officeDocument/2006/relationships/chart" Target="../charts/chart9.xml"/><Relationship Id="rId2" Type="http://schemas.openxmlformats.org/officeDocument/2006/relationships/image" Target="../media/image9.tiff"/><Relationship Id="rId1" Type="http://schemas.openxmlformats.org/officeDocument/2006/relationships/slideLayout" Target="../slideLayouts/slideLayout7.xml"/><Relationship Id="rId4" Type="http://schemas.openxmlformats.org/officeDocument/2006/relationships/chart" Target="../charts/chart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chart" Target="../charts/chart11.xml"/><Relationship Id="rId2" Type="http://schemas.openxmlformats.org/officeDocument/2006/relationships/image" Target="../media/image10.tiff"/><Relationship Id="rId1" Type="http://schemas.openxmlformats.org/officeDocument/2006/relationships/slideLayout" Target="../slideLayouts/slideLayout7.xml"/><Relationship Id="rId4" Type="http://schemas.openxmlformats.org/officeDocument/2006/relationships/chart" Target="../charts/chart12.xml"/></Relationships>
</file>

<file path=ppt/slides/_rels/slide31.xml.rels><?xml version="1.0" encoding="UTF-8" standalone="yes"?>
<Relationships xmlns="http://schemas.openxmlformats.org/package/2006/relationships"><Relationship Id="rId3" Type="http://schemas.openxmlformats.org/officeDocument/2006/relationships/chart" Target="../charts/chart13.xml"/><Relationship Id="rId2" Type="http://schemas.openxmlformats.org/officeDocument/2006/relationships/image" Target="../media/image11.tiff"/><Relationship Id="rId1" Type="http://schemas.openxmlformats.org/officeDocument/2006/relationships/slideLayout" Target="../slideLayouts/slideLayout7.xml"/><Relationship Id="rId4" Type="http://schemas.openxmlformats.org/officeDocument/2006/relationships/chart" Target="../charts/chart14.xml"/></Relationships>
</file>

<file path=ppt/slides/_rels/slide32.xml.rels><?xml version="1.0" encoding="UTF-8" standalone="yes"?>
<Relationships xmlns="http://schemas.openxmlformats.org/package/2006/relationships"><Relationship Id="rId2" Type="http://schemas.openxmlformats.org/officeDocument/2006/relationships/chart" Target="../charts/chart15.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image" Target="../media/image12.tiff"/><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image" Target="../media/image14.tiff"/><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chart" Target="../charts/chart16.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pattFill prst="zigZag">
          <a:fgClr>
            <a:schemeClr val="accent3">
              <a:lumMod val="75000"/>
            </a:schemeClr>
          </a:fgClr>
          <a:bgClr>
            <a:schemeClr val="accent3">
              <a:lumMod val="50000"/>
            </a:schemeClr>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300AEF-1595-4419-801B-6E36A33BB8CF}"/>
              </a:ext>
            </a:extLst>
          </p:cNvPr>
          <p:cNvSpPr>
            <a:spLocks noGrp="1"/>
          </p:cNvSpPr>
          <p:nvPr>
            <p:ph type="ctrTitle"/>
          </p:nvPr>
        </p:nvSpPr>
        <p:spPr>
          <a:xfrm>
            <a:off x="1524000" y="4376036"/>
            <a:ext cx="9144000" cy="1384995"/>
          </a:xfrm>
        </p:spPr>
        <p:txBody>
          <a:bodyPr lIns="0" tIns="0" rIns="0" bIns="0" anchor="t">
            <a:spAutoFit/>
          </a:bodyPr>
          <a:lstStyle/>
          <a:p>
            <a:r>
              <a:rPr lang="en-US" b="1" dirty="0">
                <a:solidFill>
                  <a:schemeClr val="bg1"/>
                </a:solidFill>
              </a:rPr>
              <a:t>Career Research</a:t>
            </a:r>
            <a:br>
              <a:rPr lang="en-US" dirty="0">
                <a:solidFill>
                  <a:schemeClr val="bg1"/>
                </a:solidFill>
              </a:rPr>
            </a:br>
            <a:r>
              <a:rPr lang="en-US" sz="4000" dirty="0">
                <a:solidFill>
                  <a:schemeClr val="accent4"/>
                </a:solidFill>
              </a:rPr>
              <a:t>John Herrmann</a:t>
            </a:r>
            <a:endParaRPr lang="en-US" dirty="0">
              <a:solidFill>
                <a:schemeClr val="accent4"/>
              </a:solidFill>
            </a:endParaRPr>
          </a:p>
        </p:txBody>
      </p:sp>
      <p:sp>
        <p:nvSpPr>
          <p:cNvPr id="4" name="Diamond 3">
            <a:extLst>
              <a:ext uri="{FF2B5EF4-FFF2-40B4-BE49-F238E27FC236}">
                <a16:creationId xmlns:a16="http://schemas.microsoft.com/office/drawing/2014/main" id="{1C59176D-59A8-4C02-B448-EE01232FB3E7}"/>
              </a:ext>
              <a:ext uri="{C183D7F6-B498-43B3-948B-1728B52AA6E4}">
                <adec:decorative xmlns:adec="http://schemas.microsoft.com/office/drawing/2017/decorative" val="1"/>
              </a:ext>
            </a:extLst>
          </p:cNvPr>
          <p:cNvSpPr/>
          <p:nvPr/>
        </p:nvSpPr>
        <p:spPr>
          <a:xfrm>
            <a:off x="4792319" y="-608242"/>
            <a:ext cx="2607364" cy="2607364"/>
          </a:xfrm>
          <a:prstGeom prst="diamond">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Diamond 4">
            <a:extLst>
              <a:ext uri="{FF2B5EF4-FFF2-40B4-BE49-F238E27FC236}">
                <a16:creationId xmlns:a16="http://schemas.microsoft.com/office/drawing/2014/main" id="{A50B1817-3C7F-41BC-8557-7A00C928EE16}"/>
              </a:ext>
              <a:ext uri="{C183D7F6-B498-43B3-948B-1728B52AA6E4}">
                <adec:decorative xmlns:adec="http://schemas.microsoft.com/office/drawing/2017/decorative" val="1"/>
              </a:ext>
            </a:extLst>
          </p:cNvPr>
          <p:cNvSpPr/>
          <p:nvPr/>
        </p:nvSpPr>
        <p:spPr>
          <a:xfrm>
            <a:off x="4325258" y="-1770743"/>
            <a:ext cx="3541486" cy="3541486"/>
          </a:xfrm>
          <a:prstGeom prst="diamond">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7" name="Group 6" descr="Icon of chart. ">
            <a:extLst>
              <a:ext uri="{FF2B5EF4-FFF2-40B4-BE49-F238E27FC236}">
                <a16:creationId xmlns:a16="http://schemas.microsoft.com/office/drawing/2014/main" id="{B95DF07A-CE7E-4D89-9AA0-25F4FFF3B9C7}"/>
              </a:ext>
            </a:extLst>
          </p:cNvPr>
          <p:cNvGrpSpPr/>
          <p:nvPr/>
        </p:nvGrpSpPr>
        <p:grpSpPr>
          <a:xfrm>
            <a:off x="5851021" y="3724968"/>
            <a:ext cx="489958" cy="492680"/>
            <a:chOff x="2025650" y="4786313"/>
            <a:chExt cx="285750" cy="287338"/>
          </a:xfrm>
          <a:solidFill>
            <a:schemeClr val="bg1"/>
          </a:solidFill>
        </p:grpSpPr>
        <p:sp>
          <p:nvSpPr>
            <p:cNvPr id="8" name="Freeform 565">
              <a:extLst>
                <a:ext uri="{FF2B5EF4-FFF2-40B4-BE49-F238E27FC236}">
                  <a16:creationId xmlns:a16="http://schemas.microsoft.com/office/drawing/2014/main" id="{548FC78B-EF83-4185-A63D-1A5A85640B62}"/>
                </a:ext>
              </a:extLst>
            </p:cNvPr>
            <p:cNvSpPr>
              <a:spLocks noEditPoints="1"/>
            </p:cNvSpPr>
            <p:nvPr/>
          </p:nvSpPr>
          <p:spPr bwMode="auto">
            <a:xfrm>
              <a:off x="2025650" y="4786313"/>
              <a:ext cx="285750" cy="287338"/>
            </a:xfrm>
            <a:custGeom>
              <a:avLst/>
              <a:gdLst>
                <a:gd name="T0" fmla="*/ 812 w 903"/>
                <a:gd name="T1" fmla="*/ 500 h 903"/>
                <a:gd name="T2" fmla="*/ 810 w 903"/>
                <a:gd name="T3" fmla="*/ 505 h 903"/>
                <a:gd name="T4" fmla="*/ 806 w 903"/>
                <a:gd name="T5" fmla="*/ 509 h 903"/>
                <a:gd name="T6" fmla="*/ 800 w 903"/>
                <a:gd name="T7" fmla="*/ 511 h 903"/>
                <a:gd name="T8" fmla="*/ 105 w 903"/>
                <a:gd name="T9" fmla="*/ 511 h 903"/>
                <a:gd name="T10" fmla="*/ 99 w 903"/>
                <a:gd name="T11" fmla="*/ 510 h 903"/>
                <a:gd name="T12" fmla="*/ 95 w 903"/>
                <a:gd name="T13" fmla="*/ 507 h 903"/>
                <a:gd name="T14" fmla="*/ 92 w 903"/>
                <a:gd name="T15" fmla="*/ 502 h 903"/>
                <a:gd name="T16" fmla="*/ 90 w 903"/>
                <a:gd name="T17" fmla="*/ 496 h 903"/>
                <a:gd name="T18" fmla="*/ 90 w 903"/>
                <a:gd name="T19" fmla="*/ 105 h 903"/>
                <a:gd name="T20" fmla="*/ 92 w 903"/>
                <a:gd name="T21" fmla="*/ 100 h 903"/>
                <a:gd name="T22" fmla="*/ 95 w 903"/>
                <a:gd name="T23" fmla="*/ 94 h 903"/>
                <a:gd name="T24" fmla="*/ 99 w 903"/>
                <a:gd name="T25" fmla="*/ 91 h 903"/>
                <a:gd name="T26" fmla="*/ 105 w 903"/>
                <a:gd name="T27" fmla="*/ 90 h 903"/>
                <a:gd name="T28" fmla="*/ 800 w 903"/>
                <a:gd name="T29" fmla="*/ 90 h 903"/>
                <a:gd name="T30" fmla="*/ 806 w 903"/>
                <a:gd name="T31" fmla="*/ 92 h 903"/>
                <a:gd name="T32" fmla="*/ 810 w 903"/>
                <a:gd name="T33" fmla="*/ 96 h 903"/>
                <a:gd name="T34" fmla="*/ 812 w 903"/>
                <a:gd name="T35" fmla="*/ 102 h 903"/>
                <a:gd name="T36" fmla="*/ 813 w 903"/>
                <a:gd name="T37" fmla="*/ 496 h 903"/>
                <a:gd name="T38" fmla="*/ 15 w 903"/>
                <a:gd name="T39" fmla="*/ 0 h 903"/>
                <a:gd name="T40" fmla="*/ 9 w 903"/>
                <a:gd name="T41" fmla="*/ 1 h 903"/>
                <a:gd name="T42" fmla="*/ 5 w 903"/>
                <a:gd name="T43" fmla="*/ 4 h 903"/>
                <a:gd name="T44" fmla="*/ 1 w 903"/>
                <a:gd name="T45" fmla="*/ 8 h 903"/>
                <a:gd name="T46" fmla="*/ 0 w 903"/>
                <a:gd name="T47" fmla="*/ 15 h 903"/>
                <a:gd name="T48" fmla="*/ 0 w 903"/>
                <a:gd name="T49" fmla="*/ 590 h 903"/>
                <a:gd name="T50" fmla="*/ 2 w 903"/>
                <a:gd name="T51" fmla="*/ 595 h 903"/>
                <a:gd name="T52" fmla="*/ 7 w 903"/>
                <a:gd name="T53" fmla="*/ 599 h 903"/>
                <a:gd name="T54" fmla="*/ 12 w 903"/>
                <a:gd name="T55" fmla="*/ 602 h 903"/>
                <a:gd name="T56" fmla="*/ 437 w 903"/>
                <a:gd name="T57" fmla="*/ 602 h 903"/>
                <a:gd name="T58" fmla="*/ 260 w 903"/>
                <a:gd name="T59" fmla="*/ 877 h 903"/>
                <a:gd name="T60" fmla="*/ 257 w 903"/>
                <a:gd name="T61" fmla="*/ 883 h 903"/>
                <a:gd name="T62" fmla="*/ 256 w 903"/>
                <a:gd name="T63" fmla="*/ 888 h 903"/>
                <a:gd name="T64" fmla="*/ 257 w 903"/>
                <a:gd name="T65" fmla="*/ 893 h 903"/>
                <a:gd name="T66" fmla="*/ 260 w 903"/>
                <a:gd name="T67" fmla="*/ 899 h 903"/>
                <a:gd name="T68" fmla="*/ 265 w 903"/>
                <a:gd name="T69" fmla="*/ 902 h 903"/>
                <a:gd name="T70" fmla="*/ 271 w 903"/>
                <a:gd name="T71" fmla="*/ 903 h 903"/>
                <a:gd name="T72" fmla="*/ 277 w 903"/>
                <a:gd name="T73" fmla="*/ 902 h 903"/>
                <a:gd name="T74" fmla="*/ 281 w 903"/>
                <a:gd name="T75" fmla="*/ 899 h 903"/>
                <a:gd name="T76" fmla="*/ 621 w 903"/>
                <a:gd name="T77" fmla="*/ 899 h 903"/>
                <a:gd name="T78" fmla="*/ 627 w 903"/>
                <a:gd name="T79" fmla="*/ 902 h 903"/>
                <a:gd name="T80" fmla="*/ 632 w 903"/>
                <a:gd name="T81" fmla="*/ 903 h 903"/>
                <a:gd name="T82" fmla="*/ 637 w 903"/>
                <a:gd name="T83" fmla="*/ 902 h 903"/>
                <a:gd name="T84" fmla="*/ 643 w 903"/>
                <a:gd name="T85" fmla="*/ 899 h 903"/>
                <a:gd name="T86" fmla="*/ 646 w 903"/>
                <a:gd name="T87" fmla="*/ 893 h 903"/>
                <a:gd name="T88" fmla="*/ 647 w 903"/>
                <a:gd name="T89" fmla="*/ 888 h 903"/>
                <a:gd name="T90" fmla="*/ 646 w 903"/>
                <a:gd name="T91" fmla="*/ 883 h 903"/>
                <a:gd name="T92" fmla="*/ 643 w 903"/>
                <a:gd name="T93" fmla="*/ 877 h 903"/>
                <a:gd name="T94" fmla="*/ 467 w 903"/>
                <a:gd name="T95" fmla="*/ 602 h 903"/>
                <a:gd name="T96" fmla="*/ 892 w 903"/>
                <a:gd name="T97" fmla="*/ 602 h 903"/>
                <a:gd name="T98" fmla="*/ 897 w 903"/>
                <a:gd name="T99" fmla="*/ 599 h 903"/>
                <a:gd name="T100" fmla="*/ 900 w 903"/>
                <a:gd name="T101" fmla="*/ 595 h 903"/>
                <a:gd name="T102" fmla="*/ 902 w 903"/>
                <a:gd name="T103" fmla="*/ 590 h 903"/>
                <a:gd name="T104" fmla="*/ 903 w 903"/>
                <a:gd name="T105" fmla="*/ 15 h 903"/>
                <a:gd name="T106" fmla="*/ 902 w 903"/>
                <a:gd name="T107" fmla="*/ 8 h 903"/>
                <a:gd name="T108" fmla="*/ 899 w 903"/>
                <a:gd name="T109" fmla="*/ 4 h 903"/>
                <a:gd name="T110" fmla="*/ 894 w 903"/>
                <a:gd name="T111" fmla="*/ 1 h 903"/>
                <a:gd name="T112" fmla="*/ 888 w 903"/>
                <a:gd name="T113" fmla="*/ 0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03" h="903">
                  <a:moveTo>
                    <a:pt x="813" y="496"/>
                  </a:moveTo>
                  <a:lnTo>
                    <a:pt x="812" y="500"/>
                  </a:lnTo>
                  <a:lnTo>
                    <a:pt x="811" y="502"/>
                  </a:lnTo>
                  <a:lnTo>
                    <a:pt x="810" y="505"/>
                  </a:lnTo>
                  <a:lnTo>
                    <a:pt x="808" y="507"/>
                  </a:lnTo>
                  <a:lnTo>
                    <a:pt x="806" y="509"/>
                  </a:lnTo>
                  <a:lnTo>
                    <a:pt x="804" y="510"/>
                  </a:lnTo>
                  <a:lnTo>
                    <a:pt x="800" y="511"/>
                  </a:lnTo>
                  <a:lnTo>
                    <a:pt x="797" y="511"/>
                  </a:lnTo>
                  <a:lnTo>
                    <a:pt x="105" y="511"/>
                  </a:lnTo>
                  <a:lnTo>
                    <a:pt x="102" y="511"/>
                  </a:lnTo>
                  <a:lnTo>
                    <a:pt x="99" y="510"/>
                  </a:lnTo>
                  <a:lnTo>
                    <a:pt x="97" y="509"/>
                  </a:lnTo>
                  <a:lnTo>
                    <a:pt x="95" y="507"/>
                  </a:lnTo>
                  <a:lnTo>
                    <a:pt x="93" y="505"/>
                  </a:lnTo>
                  <a:lnTo>
                    <a:pt x="92" y="502"/>
                  </a:lnTo>
                  <a:lnTo>
                    <a:pt x="90" y="500"/>
                  </a:lnTo>
                  <a:lnTo>
                    <a:pt x="90" y="496"/>
                  </a:lnTo>
                  <a:lnTo>
                    <a:pt x="90" y="316"/>
                  </a:lnTo>
                  <a:lnTo>
                    <a:pt x="90" y="105"/>
                  </a:lnTo>
                  <a:lnTo>
                    <a:pt x="90" y="102"/>
                  </a:lnTo>
                  <a:lnTo>
                    <a:pt x="92" y="100"/>
                  </a:lnTo>
                  <a:lnTo>
                    <a:pt x="93" y="96"/>
                  </a:lnTo>
                  <a:lnTo>
                    <a:pt x="95" y="94"/>
                  </a:lnTo>
                  <a:lnTo>
                    <a:pt x="97" y="92"/>
                  </a:lnTo>
                  <a:lnTo>
                    <a:pt x="99" y="91"/>
                  </a:lnTo>
                  <a:lnTo>
                    <a:pt x="102" y="90"/>
                  </a:lnTo>
                  <a:lnTo>
                    <a:pt x="105" y="90"/>
                  </a:lnTo>
                  <a:lnTo>
                    <a:pt x="798" y="90"/>
                  </a:lnTo>
                  <a:lnTo>
                    <a:pt x="800" y="90"/>
                  </a:lnTo>
                  <a:lnTo>
                    <a:pt x="804" y="91"/>
                  </a:lnTo>
                  <a:lnTo>
                    <a:pt x="806" y="92"/>
                  </a:lnTo>
                  <a:lnTo>
                    <a:pt x="808" y="94"/>
                  </a:lnTo>
                  <a:lnTo>
                    <a:pt x="810" y="96"/>
                  </a:lnTo>
                  <a:lnTo>
                    <a:pt x="811" y="100"/>
                  </a:lnTo>
                  <a:lnTo>
                    <a:pt x="812" y="102"/>
                  </a:lnTo>
                  <a:lnTo>
                    <a:pt x="813" y="105"/>
                  </a:lnTo>
                  <a:lnTo>
                    <a:pt x="813" y="496"/>
                  </a:lnTo>
                  <a:close/>
                  <a:moveTo>
                    <a:pt x="888" y="0"/>
                  </a:moveTo>
                  <a:lnTo>
                    <a:pt x="15" y="0"/>
                  </a:lnTo>
                  <a:lnTo>
                    <a:pt x="12" y="0"/>
                  </a:lnTo>
                  <a:lnTo>
                    <a:pt x="9" y="1"/>
                  </a:lnTo>
                  <a:lnTo>
                    <a:pt x="7" y="2"/>
                  </a:lnTo>
                  <a:lnTo>
                    <a:pt x="5" y="4"/>
                  </a:lnTo>
                  <a:lnTo>
                    <a:pt x="2" y="6"/>
                  </a:lnTo>
                  <a:lnTo>
                    <a:pt x="1" y="8"/>
                  </a:lnTo>
                  <a:lnTo>
                    <a:pt x="0" y="12"/>
                  </a:lnTo>
                  <a:lnTo>
                    <a:pt x="0" y="15"/>
                  </a:lnTo>
                  <a:lnTo>
                    <a:pt x="0" y="587"/>
                  </a:lnTo>
                  <a:lnTo>
                    <a:pt x="0" y="590"/>
                  </a:lnTo>
                  <a:lnTo>
                    <a:pt x="1" y="593"/>
                  </a:lnTo>
                  <a:lnTo>
                    <a:pt x="2" y="595"/>
                  </a:lnTo>
                  <a:lnTo>
                    <a:pt x="5" y="597"/>
                  </a:lnTo>
                  <a:lnTo>
                    <a:pt x="7" y="599"/>
                  </a:lnTo>
                  <a:lnTo>
                    <a:pt x="9" y="601"/>
                  </a:lnTo>
                  <a:lnTo>
                    <a:pt x="12" y="602"/>
                  </a:lnTo>
                  <a:lnTo>
                    <a:pt x="15" y="602"/>
                  </a:lnTo>
                  <a:lnTo>
                    <a:pt x="437" y="602"/>
                  </a:lnTo>
                  <a:lnTo>
                    <a:pt x="437" y="701"/>
                  </a:lnTo>
                  <a:lnTo>
                    <a:pt x="260" y="877"/>
                  </a:lnTo>
                  <a:lnTo>
                    <a:pt x="259" y="879"/>
                  </a:lnTo>
                  <a:lnTo>
                    <a:pt x="257" y="883"/>
                  </a:lnTo>
                  <a:lnTo>
                    <a:pt x="256" y="885"/>
                  </a:lnTo>
                  <a:lnTo>
                    <a:pt x="256" y="888"/>
                  </a:lnTo>
                  <a:lnTo>
                    <a:pt x="256" y="891"/>
                  </a:lnTo>
                  <a:lnTo>
                    <a:pt x="257" y="893"/>
                  </a:lnTo>
                  <a:lnTo>
                    <a:pt x="259" y="897"/>
                  </a:lnTo>
                  <a:lnTo>
                    <a:pt x="260" y="899"/>
                  </a:lnTo>
                  <a:lnTo>
                    <a:pt x="263" y="901"/>
                  </a:lnTo>
                  <a:lnTo>
                    <a:pt x="265" y="902"/>
                  </a:lnTo>
                  <a:lnTo>
                    <a:pt x="268" y="903"/>
                  </a:lnTo>
                  <a:lnTo>
                    <a:pt x="271" y="903"/>
                  </a:lnTo>
                  <a:lnTo>
                    <a:pt x="274" y="903"/>
                  </a:lnTo>
                  <a:lnTo>
                    <a:pt x="277" y="902"/>
                  </a:lnTo>
                  <a:lnTo>
                    <a:pt x="279" y="901"/>
                  </a:lnTo>
                  <a:lnTo>
                    <a:pt x="281" y="899"/>
                  </a:lnTo>
                  <a:lnTo>
                    <a:pt x="452" y="728"/>
                  </a:lnTo>
                  <a:lnTo>
                    <a:pt x="621" y="899"/>
                  </a:lnTo>
                  <a:lnTo>
                    <a:pt x="623" y="901"/>
                  </a:lnTo>
                  <a:lnTo>
                    <a:pt x="627" y="902"/>
                  </a:lnTo>
                  <a:lnTo>
                    <a:pt x="629" y="903"/>
                  </a:lnTo>
                  <a:lnTo>
                    <a:pt x="632" y="903"/>
                  </a:lnTo>
                  <a:lnTo>
                    <a:pt x="635" y="903"/>
                  </a:lnTo>
                  <a:lnTo>
                    <a:pt x="637" y="902"/>
                  </a:lnTo>
                  <a:lnTo>
                    <a:pt x="641" y="901"/>
                  </a:lnTo>
                  <a:lnTo>
                    <a:pt x="643" y="899"/>
                  </a:lnTo>
                  <a:lnTo>
                    <a:pt x="645" y="897"/>
                  </a:lnTo>
                  <a:lnTo>
                    <a:pt x="646" y="893"/>
                  </a:lnTo>
                  <a:lnTo>
                    <a:pt x="647" y="891"/>
                  </a:lnTo>
                  <a:lnTo>
                    <a:pt x="647" y="888"/>
                  </a:lnTo>
                  <a:lnTo>
                    <a:pt x="647" y="885"/>
                  </a:lnTo>
                  <a:lnTo>
                    <a:pt x="646" y="883"/>
                  </a:lnTo>
                  <a:lnTo>
                    <a:pt x="645" y="879"/>
                  </a:lnTo>
                  <a:lnTo>
                    <a:pt x="643" y="877"/>
                  </a:lnTo>
                  <a:lnTo>
                    <a:pt x="467" y="701"/>
                  </a:lnTo>
                  <a:lnTo>
                    <a:pt x="467" y="602"/>
                  </a:lnTo>
                  <a:lnTo>
                    <a:pt x="888" y="602"/>
                  </a:lnTo>
                  <a:lnTo>
                    <a:pt x="892" y="602"/>
                  </a:lnTo>
                  <a:lnTo>
                    <a:pt x="894" y="601"/>
                  </a:lnTo>
                  <a:lnTo>
                    <a:pt x="897" y="599"/>
                  </a:lnTo>
                  <a:lnTo>
                    <a:pt x="899" y="597"/>
                  </a:lnTo>
                  <a:lnTo>
                    <a:pt x="900" y="595"/>
                  </a:lnTo>
                  <a:lnTo>
                    <a:pt x="902" y="593"/>
                  </a:lnTo>
                  <a:lnTo>
                    <a:pt x="902" y="590"/>
                  </a:lnTo>
                  <a:lnTo>
                    <a:pt x="903" y="587"/>
                  </a:lnTo>
                  <a:lnTo>
                    <a:pt x="903" y="15"/>
                  </a:lnTo>
                  <a:lnTo>
                    <a:pt x="902" y="12"/>
                  </a:lnTo>
                  <a:lnTo>
                    <a:pt x="902" y="8"/>
                  </a:lnTo>
                  <a:lnTo>
                    <a:pt x="900" y="6"/>
                  </a:lnTo>
                  <a:lnTo>
                    <a:pt x="899" y="4"/>
                  </a:lnTo>
                  <a:lnTo>
                    <a:pt x="897" y="2"/>
                  </a:lnTo>
                  <a:lnTo>
                    <a:pt x="894" y="1"/>
                  </a:lnTo>
                  <a:lnTo>
                    <a:pt x="892" y="0"/>
                  </a:lnTo>
                  <a:lnTo>
                    <a:pt x="88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566">
              <a:extLst>
                <a:ext uri="{FF2B5EF4-FFF2-40B4-BE49-F238E27FC236}">
                  <a16:creationId xmlns:a16="http://schemas.microsoft.com/office/drawing/2014/main" id="{B7B50F87-A3AA-4FB6-9692-24BF5512FC5B}"/>
                </a:ext>
              </a:extLst>
            </p:cNvPr>
            <p:cNvSpPr>
              <a:spLocks/>
            </p:cNvSpPr>
            <p:nvPr/>
          </p:nvSpPr>
          <p:spPr bwMode="auto">
            <a:xfrm>
              <a:off x="2054225" y="4843463"/>
              <a:ext cx="200025" cy="73025"/>
            </a:xfrm>
            <a:custGeom>
              <a:avLst/>
              <a:gdLst>
                <a:gd name="T0" fmla="*/ 151 w 632"/>
                <a:gd name="T1" fmla="*/ 151 h 226"/>
                <a:gd name="T2" fmla="*/ 157 w 632"/>
                <a:gd name="T3" fmla="*/ 149 h 226"/>
                <a:gd name="T4" fmla="*/ 161 w 632"/>
                <a:gd name="T5" fmla="*/ 146 h 226"/>
                <a:gd name="T6" fmla="*/ 288 w 632"/>
                <a:gd name="T7" fmla="*/ 217 h 226"/>
                <a:gd name="T8" fmla="*/ 292 w 632"/>
                <a:gd name="T9" fmla="*/ 223 h 226"/>
                <a:gd name="T10" fmla="*/ 299 w 632"/>
                <a:gd name="T11" fmla="*/ 226 h 226"/>
                <a:gd name="T12" fmla="*/ 302 w 632"/>
                <a:gd name="T13" fmla="*/ 226 h 226"/>
                <a:gd name="T14" fmla="*/ 307 w 632"/>
                <a:gd name="T15" fmla="*/ 225 h 226"/>
                <a:gd name="T16" fmla="*/ 313 w 632"/>
                <a:gd name="T17" fmla="*/ 222 h 226"/>
                <a:gd name="T18" fmla="*/ 471 w 632"/>
                <a:gd name="T19" fmla="*/ 191 h 226"/>
                <a:gd name="T20" fmla="*/ 477 w 632"/>
                <a:gd name="T21" fmla="*/ 195 h 226"/>
                <a:gd name="T22" fmla="*/ 483 w 632"/>
                <a:gd name="T23" fmla="*/ 196 h 226"/>
                <a:gd name="T24" fmla="*/ 488 w 632"/>
                <a:gd name="T25" fmla="*/ 194 h 226"/>
                <a:gd name="T26" fmla="*/ 494 w 632"/>
                <a:gd name="T27" fmla="*/ 191 h 226"/>
                <a:gd name="T28" fmla="*/ 631 w 632"/>
                <a:gd name="T29" fmla="*/ 23 h 226"/>
                <a:gd name="T30" fmla="*/ 632 w 632"/>
                <a:gd name="T31" fmla="*/ 16 h 226"/>
                <a:gd name="T32" fmla="*/ 632 w 632"/>
                <a:gd name="T33" fmla="*/ 11 h 226"/>
                <a:gd name="T34" fmla="*/ 629 w 632"/>
                <a:gd name="T35" fmla="*/ 5 h 226"/>
                <a:gd name="T36" fmla="*/ 625 w 632"/>
                <a:gd name="T37" fmla="*/ 2 h 226"/>
                <a:gd name="T38" fmla="*/ 619 w 632"/>
                <a:gd name="T39" fmla="*/ 0 h 226"/>
                <a:gd name="T40" fmla="*/ 613 w 632"/>
                <a:gd name="T41" fmla="*/ 1 h 226"/>
                <a:gd name="T42" fmla="*/ 607 w 632"/>
                <a:gd name="T43" fmla="*/ 3 h 226"/>
                <a:gd name="T44" fmla="*/ 481 w 632"/>
                <a:gd name="T45" fmla="*/ 159 h 226"/>
                <a:gd name="T46" fmla="*/ 415 w 632"/>
                <a:gd name="T47" fmla="*/ 93 h 226"/>
                <a:gd name="T48" fmla="*/ 409 w 632"/>
                <a:gd name="T49" fmla="*/ 91 h 226"/>
                <a:gd name="T50" fmla="*/ 404 w 632"/>
                <a:gd name="T51" fmla="*/ 91 h 226"/>
                <a:gd name="T52" fmla="*/ 398 w 632"/>
                <a:gd name="T53" fmla="*/ 93 h 226"/>
                <a:gd name="T54" fmla="*/ 307 w 632"/>
                <a:gd name="T55" fmla="*/ 185 h 226"/>
                <a:gd name="T56" fmla="*/ 247 w 632"/>
                <a:gd name="T57" fmla="*/ 39 h 226"/>
                <a:gd name="T58" fmla="*/ 242 w 632"/>
                <a:gd name="T59" fmla="*/ 34 h 226"/>
                <a:gd name="T60" fmla="*/ 234 w 632"/>
                <a:gd name="T61" fmla="*/ 33 h 226"/>
                <a:gd name="T62" fmla="*/ 227 w 632"/>
                <a:gd name="T63" fmla="*/ 35 h 226"/>
                <a:gd name="T64" fmla="*/ 144 w 632"/>
                <a:gd name="T65" fmla="*/ 121 h 226"/>
                <a:gd name="T66" fmla="*/ 12 w 632"/>
                <a:gd name="T67" fmla="*/ 121 h 226"/>
                <a:gd name="T68" fmla="*/ 7 w 632"/>
                <a:gd name="T69" fmla="*/ 123 h 226"/>
                <a:gd name="T70" fmla="*/ 3 w 632"/>
                <a:gd name="T71" fmla="*/ 128 h 226"/>
                <a:gd name="T72" fmla="*/ 0 w 632"/>
                <a:gd name="T73" fmla="*/ 133 h 226"/>
                <a:gd name="T74" fmla="*/ 0 w 632"/>
                <a:gd name="T75" fmla="*/ 138 h 226"/>
                <a:gd name="T76" fmla="*/ 3 w 632"/>
                <a:gd name="T77" fmla="*/ 144 h 226"/>
                <a:gd name="T78" fmla="*/ 7 w 632"/>
                <a:gd name="T79" fmla="*/ 148 h 226"/>
                <a:gd name="T80" fmla="*/ 12 w 632"/>
                <a:gd name="T81" fmla="*/ 150 h 226"/>
                <a:gd name="T82" fmla="*/ 15 w 632"/>
                <a:gd name="T83" fmla="*/ 151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32" h="226">
                  <a:moveTo>
                    <a:pt x="15" y="151"/>
                  </a:moveTo>
                  <a:lnTo>
                    <a:pt x="151" y="151"/>
                  </a:lnTo>
                  <a:lnTo>
                    <a:pt x="154" y="150"/>
                  </a:lnTo>
                  <a:lnTo>
                    <a:pt x="157" y="149"/>
                  </a:lnTo>
                  <a:lnTo>
                    <a:pt x="159" y="148"/>
                  </a:lnTo>
                  <a:lnTo>
                    <a:pt x="161" y="146"/>
                  </a:lnTo>
                  <a:lnTo>
                    <a:pt x="230" y="75"/>
                  </a:lnTo>
                  <a:lnTo>
                    <a:pt x="288" y="217"/>
                  </a:lnTo>
                  <a:lnTo>
                    <a:pt x="289" y="220"/>
                  </a:lnTo>
                  <a:lnTo>
                    <a:pt x="292" y="223"/>
                  </a:lnTo>
                  <a:lnTo>
                    <a:pt x="294" y="224"/>
                  </a:lnTo>
                  <a:lnTo>
                    <a:pt x="299" y="226"/>
                  </a:lnTo>
                  <a:lnTo>
                    <a:pt x="300" y="226"/>
                  </a:lnTo>
                  <a:lnTo>
                    <a:pt x="302" y="226"/>
                  </a:lnTo>
                  <a:lnTo>
                    <a:pt x="304" y="226"/>
                  </a:lnTo>
                  <a:lnTo>
                    <a:pt x="307" y="225"/>
                  </a:lnTo>
                  <a:lnTo>
                    <a:pt x="309" y="223"/>
                  </a:lnTo>
                  <a:lnTo>
                    <a:pt x="313" y="222"/>
                  </a:lnTo>
                  <a:lnTo>
                    <a:pt x="407" y="127"/>
                  </a:lnTo>
                  <a:lnTo>
                    <a:pt x="471" y="191"/>
                  </a:lnTo>
                  <a:lnTo>
                    <a:pt x="473" y="193"/>
                  </a:lnTo>
                  <a:lnTo>
                    <a:pt x="477" y="195"/>
                  </a:lnTo>
                  <a:lnTo>
                    <a:pt x="480" y="196"/>
                  </a:lnTo>
                  <a:lnTo>
                    <a:pt x="483" y="196"/>
                  </a:lnTo>
                  <a:lnTo>
                    <a:pt x="486" y="195"/>
                  </a:lnTo>
                  <a:lnTo>
                    <a:pt x="488" y="194"/>
                  </a:lnTo>
                  <a:lnTo>
                    <a:pt x="492" y="193"/>
                  </a:lnTo>
                  <a:lnTo>
                    <a:pt x="494" y="191"/>
                  </a:lnTo>
                  <a:lnTo>
                    <a:pt x="629" y="25"/>
                  </a:lnTo>
                  <a:lnTo>
                    <a:pt x="631" y="23"/>
                  </a:lnTo>
                  <a:lnTo>
                    <a:pt x="632" y="19"/>
                  </a:lnTo>
                  <a:lnTo>
                    <a:pt x="632" y="16"/>
                  </a:lnTo>
                  <a:lnTo>
                    <a:pt x="632" y="14"/>
                  </a:lnTo>
                  <a:lnTo>
                    <a:pt x="632" y="11"/>
                  </a:lnTo>
                  <a:lnTo>
                    <a:pt x="631" y="9"/>
                  </a:lnTo>
                  <a:lnTo>
                    <a:pt x="629" y="5"/>
                  </a:lnTo>
                  <a:lnTo>
                    <a:pt x="627" y="3"/>
                  </a:lnTo>
                  <a:lnTo>
                    <a:pt x="625" y="2"/>
                  </a:lnTo>
                  <a:lnTo>
                    <a:pt x="621" y="1"/>
                  </a:lnTo>
                  <a:lnTo>
                    <a:pt x="619" y="0"/>
                  </a:lnTo>
                  <a:lnTo>
                    <a:pt x="616" y="0"/>
                  </a:lnTo>
                  <a:lnTo>
                    <a:pt x="613" y="1"/>
                  </a:lnTo>
                  <a:lnTo>
                    <a:pt x="611" y="2"/>
                  </a:lnTo>
                  <a:lnTo>
                    <a:pt x="607" y="3"/>
                  </a:lnTo>
                  <a:lnTo>
                    <a:pt x="605" y="5"/>
                  </a:lnTo>
                  <a:lnTo>
                    <a:pt x="481" y="159"/>
                  </a:lnTo>
                  <a:lnTo>
                    <a:pt x="418" y="95"/>
                  </a:lnTo>
                  <a:lnTo>
                    <a:pt x="415" y="93"/>
                  </a:lnTo>
                  <a:lnTo>
                    <a:pt x="412" y="91"/>
                  </a:lnTo>
                  <a:lnTo>
                    <a:pt x="409" y="91"/>
                  </a:lnTo>
                  <a:lnTo>
                    <a:pt x="407" y="90"/>
                  </a:lnTo>
                  <a:lnTo>
                    <a:pt x="404" y="91"/>
                  </a:lnTo>
                  <a:lnTo>
                    <a:pt x="400" y="91"/>
                  </a:lnTo>
                  <a:lnTo>
                    <a:pt x="398" y="93"/>
                  </a:lnTo>
                  <a:lnTo>
                    <a:pt x="396" y="95"/>
                  </a:lnTo>
                  <a:lnTo>
                    <a:pt x="307" y="185"/>
                  </a:lnTo>
                  <a:lnTo>
                    <a:pt x="249" y="42"/>
                  </a:lnTo>
                  <a:lnTo>
                    <a:pt x="247" y="39"/>
                  </a:lnTo>
                  <a:lnTo>
                    <a:pt x="244" y="36"/>
                  </a:lnTo>
                  <a:lnTo>
                    <a:pt x="242" y="34"/>
                  </a:lnTo>
                  <a:lnTo>
                    <a:pt x="237" y="33"/>
                  </a:lnTo>
                  <a:lnTo>
                    <a:pt x="234" y="33"/>
                  </a:lnTo>
                  <a:lnTo>
                    <a:pt x="230" y="33"/>
                  </a:lnTo>
                  <a:lnTo>
                    <a:pt x="227" y="35"/>
                  </a:lnTo>
                  <a:lnTo>
                    <a:pt x="224" y="38"/>
                  </a:lnTo>
                  <a:lnTo>
                    <a:pt x="144" y="121"/>
                  </a:lnTo>
                  <a:lnTo>
                    <a:pt x="15" y="121"/>
                  </a:lnTo>
                  <a:lnTo>
                    <a:pt x="12" y="121"/>
                  </a:lnTo>
                  <a:lnTo>
                    <a:pt x="9" y="122"/>
                  </a:lnTo>
                  <a:lnTo>
                    <a:pt x="7" y="123"/>
                  </a:lnTo>
                  <a:lnTo>
                    <a:pt x="5" y="126"/>
                  </a:lnTo>
                  <a:lnTo>
                    <a:pt x="3" y="128"/>
                  </a:lnTo>
                  <a:lnTo>
                    <a:pt x="2" y="130"/>
                  </a:lnTo>
                  <a:lnTo>
                    <a:pt x="0" y="133"/>
                  </a:lnTo>
                  <a:lnTo>
                    <a:pt x="0" y="136"/>
                  </a:lnTo>
                  <a:lnTo>
                    <a:pt x="0" y="138"/>
                  </a:lnTo>
                  <a:lnTo>
                    <a:pt x="2" y="142"/>
                  </a:lnTo>
                  <a:lnTo>
                    <a:pt x="3" y="144"/>
                  </a:lnTo>
                  <a:lnTo>
                    <a:pt x="5" y="146"/>
                  </a:lnTo>
                  <a:lnTo>
                    <a:pt x="7" y="148"/>
                  </a:lnTo>
                  <a:lnTo>
                    <a:pt x="9" y="150"/>
                  </a:lnTo>
                  <a:lnTo>
                    <a:pt x="12" y="150"/>
                  </a:lnTo>
                  <a:lnTo>
                    <a:pt x="15" y="151"/>
                  </a:lnTo>
                  <a:lnTo>
                    <a:pt x="15" y="15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23878490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hidden="1">
            <a:extLst>
              <a:ext uri="{FF2B5EF4-FFF2-40B4-BE49-F238E27FC236}">
                <a16:creationId xmlns:a16="http://schemas.microsoft.com/office/drawing/2014/main" id="{9FDB6406-0CDB-4213-A1B6-DE47D953FED3}"/>
              </a:ext>
            </a:extLst>
          </p:cNvPr>
          <p:cNvSpPr>
            <a:spLocks noGrp="1"/>
          </p:cNvSpPr>
          <p:nvPr>
            <p:ph type="title" idx="4294967295"/>
          </p:nvPr>
        </p:nvSpPr>
        <p:spPr>
          <a:xfrm>
            <a:off x="0" y="365125"/>
            <a:ext cx="10515600" cy="1325563"/>
          </a:xfrm>
        </p:spPr>
        <p:txBody>
          <a:bodyPr/>
          <a:lstStyle/>
          <a:p>
            <a:r>
              <a:rPr lang="en-US" dirty="0"/>
              <a:t>Project analysis slide 3</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1163395"/>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Electrical Engineering</a:t>
            </a:r>
          </a:p>
          <a:p>
            <a:pPr algn="ctr"/>
            <a:r>
              <a:rPr lang="en-US" sz="2800" b="1" dirty="0">
                <a:solidFill>
                  <a:schemeClr val="tx1">
                    <a:lumMod val="75000"/>
                    <a:lumOff val="25000"/>
                  </a:schemeClr>
                </a:solidFill>
              </a:rPr>
              <a:t>Discussion</a:t>
            </a:r>
            <a:br>
              <a:rPr lang="en-US" sz="2800" dirty="0">
                <a:solidFill>
                  <a:schemeClr val="tx1">
                    <a:lumMod val="75000"/>
                    <a:lumOff val="25000"/>
                  </a:schemeClr>
                </a:solidFill>
              </a:rPr>
            </a:b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BA6EDFB3-0EF5-644E-8D86-AE1168CB6EC5}"/>
              </a:ext>
            </a:extLst>
          </p:cNvPr>
          <p:cNvSpPr txBox="1"/>
          <p:nvPr/>
        </p:nvSpPr>
        <p:spPr>
          <a:xfrm>
            <a:off x="281608" y="1353895"/>
            <a:ext cx="6983488" cy="5355312"/>
          </a:xfrm>
          <a:prstGeom prst="rect">
            <a:avLst/>
          </a:prstGeom>
          <a:noFill/>
        </p:spPr>
        <p:txBody>
          <a:bodyPr wrap="square" rtlCol="0">
            <a:spAutoFit/>
          </a:bodyPr>
          <a:lstStyle/>
          <a:p>
            <a:pPr marL="285750" indent="-285750">
              <a:buFont typeface="Arial" panose="020B0604020202020204" pitchFamily="34" charset="0"/>
              <a:buChar char="•"/>
            </a:pPr>
            <a:r>
              <a:rPr lang="en-US" dirty="0"/>
              <a:t>Jobs exist throughout the country</a:t>
            </a:r>
          </a:p>
          <a:p>
            <a:pPr marL="285750" indent="-285750">
              <a:buFont typeface="Arial" panose="020B0604020202020204" pitchFamily="34" charset="0"/>
              <a:buChar char="•"/>
            </a:pPr>
            <a:r>
              <a:rPr lang="en-US" dirty="0"/>
              <a:t>31% of all EE jobs are in states with high cost of living </a:t>
            </a:r>
          </a:p>
          <a:p>
            <a:pPr lvl="1"/>
            <a:r>
              <a:rPr lang="en-US" dirty="0"/>
              <a:t>		                             : </a:t>
            </a:r>
            <a:r>
              <a:rPr lang="en-US" dirty="0">
                <a:solidFill>
                  <a:srgbClr val="FF0000"/>
                </a:solidFill>
              </a:rPr>
              <a:t>California, Illinois, New York</a:t>
            </a:r>
          </a:p>
          <a:p>
            <a:pPr marL="285750" indent="-285750">
              <a:buFont typeface="Arial" panose="020B0604020202020204" pitchFamily="34" charset="0"/>
              <a:buChar char="•"/>
            </a:pPr>
            <a:r>
              <a:rPr lang="en-US" dirty="0"/>
              <a:t>9% of EE jobs exist in the South</a:t>
            </a:r>
          </a:p>
          <a:p>
            <a:pPr lvl="1"/>
            <a:r>
              <a:rPr lang="en-US" dirty="0"/>
              <a:t>			            : </a:t>
            </a:r>
            <a:r>
              <a:rPr lang="en-US" dirty="0">
                <a:solidFill>
                  <a:srgbClr val="FF0000"/>
                </a:solidFill>
              </a:rPr>
              <a:t>5% coming from NC</a:t>
            </a:r>
          </a:p>
          <a:p>
            <a:pPr lvl="1"/>
            <a:r>
              <a:rPr lang="en-US" dirty="0"/>
              <a:t>                                                        : </a:t>
            </a:r>
            <a:r>
              <a:rPr lang="en-US" dirty="0">
                <a:solidFill>
                  <a:srgbClr val="FF0000"/>
                </a:solidFill>
              </a:rPr>
              <a:t>1% coming from GA</a:t>
            </a:r>
          </a:p>
          <a:p>
            <a:pPr lvl="1"/>
            <a:endParaRPr lang="en-US" dirty="0"/>
          </a:p>
          <a:p>
            <a:pPr marL="285750" indent="-285750">
              <a:buFont typeface="Arial" panose="020B0604020202020204" pitchFamily="34" charset="0"/>
              <a:buChar char="•"/>
            </a:pPr>
            <a:r>
              <a:rPr lang="en-US" dirty="0"/>
              <a:t>Top Industries                                  : </a:t>
            </a:r>
            <a:r>
              <a:rPr lang="en-US" dirty="0">
                <a:solidFill>
                  <a:srgbClr val="FF0000"/>
                </a:solidFill>
              </a:rPr>
              <a:t>Defense &amp; Semiconductors</a:t>
            </a:r>
          </a:p>
          <a:p>
            <a:pPr marL="285750" indent="-285750">
              <a:buFont typeface="Arial" panose="020B0604020202020204" pitchFamily="34" charset="0"/>
              <a:buChar char="•"/>
            </a:pPr>
            <a:r>
              <a:rPr lang="en-US" dirty="0"/>
              <a:t>Earnings Through Age 50               : </a:t>
            </a:r>
            <a:r>
              <a:rPr lang="en-US" dirty="0">
                <a:solidFill>
                  <a:srgbClr val="FF0000"/>
                </a:solidFill>
              </a:rPr>
              <a:t>$2,765,369</a:t>
            </a:r>
          </a:p>
          <a:p>
            <a:pPr marL="285750" indent="-285750">
              <a:buFont typeface="Arial" panose="020B0604020202020204" pitchFamily="34" charset="0"/>
              <a:buChar char="•"/>
            </a:pPr>
            <a:endParaRPr lang="en-US" dirty="0">
              <a:solidFill>
                <a:srgbClr val="FF0000"/>
              </a:solidFill>
            </a:endParaRPr>
          </a:p>
          <a:p>
            <a:pPr marL="285750" indent="-285750">
              <a:buFont typeface="Arial" panose="020B0604020202020204" pitchFamily="34" charset="0"/>
              <a:buChar char="•"/>
            </a:pPr>
            <a:endParaRPr lang="en-US" dirty="0">
              <a:solidFill>
                <a:srgbClr val="FF0000"/>
              </a:solidFill>
            </a:endParaRPr>
          </a:p>
          <a:p>
            <a:r>
              <a:rPr lang="en-US" dirty="0">
                <a:solidFill>
                  <a:srgbClr val="00B050"/>
                </a:solidFill>
              </a:rPr>
              <a:t>If the goal is to live near family (GA, TN, NC) EE does not appear to be an optimal field in those regions. Realistic base salary at 50 appears to be around $145,000 (assuming continued individual contributor role). However, pursuing the life of an EE might result in relocating to high cost states like California, Illinois, New York, and Texas. </a:t>
            </a:r>
          </a:p>
          <a:p>
            <a:pPr marL="285750" indent="-285750">
              <a:buFont typeface="Arial" panose="020B0604020202020204" pitchFamily="34" charset="0"/>
              <a:buChar char="•"/>
            </a:pPr>
            <a:endParaRPr lang="en-US" dirty="0"/>
          </a:p>
          <a:p>
            <a:pPr lvl="1"/>
            <a:endParaRPr lang="en-US" dirty="0"/>
          </a:p>
          <a:p>
            <a:pPr marL="742950" lvl="1" indent="-285750">
              <a:buFont typeface="Arial" panose="020B0604020202020204" pitchFamily="34" charset="0"/>
              <a:buChar char="•"/>
            </a:pPr>
            <a:endParaRPr lang="en-US" dirty="0"/>
          </a:p>
        </p:txBody>
      </p:sp>
    </p:spTree>
    <p:extLst>
      <p:ext uri="{BB962C8B-B14F-4D97-AF65-F5344CB8AC3E}">
        <p14:creationId xmlns:p14="http://schemas.microsoft.com/office/powerpoint/2010/main" val="36668753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75F8BFE-B6C7-9049-B304-9F20C17CC098}"/>
              </a:ext>
            </a:extLst>
          </p:cNvPr>
          <p:cNvSpPr txBox="1"/>
          <p:nvPr/>
        </p:nvSpPr>
        <p:spPr>
          <a:xfrm>
            <a:off x="2840653" y="727419"/>
            <a:ext cx="5085688" cy="769441"/>
          </a:xfrm>
          <a:prstGeom prst="rect">
            <a:avLst/>
          </a:prstGeom>
          <a:noFill/>
        </p:spPr>
        <p:txBody>
          <a:bodyPr wrap="none" rtlCol="0">
            <a:spAutoFit/>
          </a:bodyPr>
          <a:lstStyle/>
          <a:p>
            <a:r>
              <a:rPr lang="en-US" sz="4400" dirty="0"/>
              <a:t>Software Engineering</a:t>
            </a:r>
          </a:p>
        </p:txBody>
      </p:sp>
      <p:sp>
        <p:nvSpPr>
          <p:cNvPr id="3" name="Trapezoid 2">
            <a:extLst>
              <a:ext uri="{FF2B5EF4-FFF2-40B4-BE49-F238E27FC236}">
                <a16:creationId xmlns:a16="http://schemas.microsoft.com/office/drawing/2014/main" id="{A297A5D5-456D-2749-A232-BD4A53ED12E6}"/>
              </a:ext>
              <a:ext uri="{C183D7F6-B498-43B3-948B-1728B52AA6E4}">
                <adec:decorative xmlns:adec="http://schemas.microsoft.com/office/drawing/2017/decorative" val="1"/>
              </a:ext>
            </a:extLst>
          </p:cNvPr>
          <p:cNvSpPr/>
          <p:nvPr/>
        </p:nvSpPr>
        <p:spPr>
          <a:xfrm rot="5400000">
            <a:off x="1562280" y="2633599"/>
            <a:ext cx="4336142" cy="2044685"/>
          </a:xfrm>
          <a:prstGeom prst="trapezoid">
            <a:avLst/>
          </a:prstGeom>
          <a:solidFill>
            <a:schemeClr val="accent3">
              <a:lumMod val="75000"/>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rapezoid 3">
            <a:extLst>
              <a:ext uri="{FF2B5EF4-FFF2-40B4-BE49-F238E27FC236}">
                <a16:creationId xmlns:a16="http://schemas.microsoft.com/office/drawing/2014/main" id="{CFC2111B-5B6E-054E-A3B3-1B95B347E18F}"/>
              </a:ext>
              <a:ext uri="{C183D7F6-B498-43B3-948B-1728B52AA6E4}">
                <adec:decorative xmlns:adec="http://schemas.microsoft.com/office/drawing/2017/decorative" val="1"/>
              </a:ext>
            </a:extLst>
          </p:cNvPr>
          <p:cNvSpPr/>
          <p:nvPr/>
        </p:nvSpPr>
        <p:spPr>
          <a:xfrm rot="5400000">
            <a:off x="3729079" y="2633599"/>
            <a:ext cx="4336142" cy="2044685"/>
          </a:xfrm>
          <a:prstGeom prst="trapezoid">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rapezoid 4">
            <a:extLst>
              <a:ext uri="{FF2B5EF4-FFF2-40B4-BE49-F238E27FC236}">
                <a16:creationId xmlns:a16="http://schemas.microsoft.com/office/drawing/2014/main" id="{2F1D6B87-FAB2-AB43-AEA4-85BA72022327}"/>
              </a:ext>
              <a:ext uri="{C183D7F6-B498-43B3-948B-1728B52AA6E4}">
                <adec:decorative xmlns:adec="http://schemas.microsoft.com/office/drawing/2017/decorative" val="1"/>
              </a:ext>
            </a:extLst>
          </p:cNvPr>
          <p:cNvSpPr/>
          <p:nvPr/>
        </p:nvSpPr>
        <p:spPr>
          <a:xfrm rot="5400000">
            <a:off x="5895877" y="2633599"/>
            <a:ext cx="4336142" cy="2044685"/>
          </a:xfrm>
          <a:prstGeom prst="trapezoid">
            <a:avLst/>
          </a:prstGeom>
          <a:solidFill>
            <a:schemeClr val="accent3">
              <a:lumMod val="75000"/>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3437A692-FE59-0849-9B8F-FD329A09B6E8}"/>
              </a:ext>
            </a:extLst>
          </p:cNvPr>
          <p:cNvSpPr/>
          <p:nvPr/>
        </p:nvSpPr>
        <p:spPr>
          <a:xfrm>
            <a:off x="3044551" y="2846802"/>
            <a:ext cx="1371600" cy="492443"/>
          </a:xfrm>
          <a:prstGeom prst="rect">
            <a:avLst/>
          </a:prstGeom>
        </p:spPr>
        <p:txBody>
          <a:bodyPr wrap="square" lIns="0" tIns="0" rIns="0" bIns="0">
            <a:spAutoFit/>
          </a:bodyPr>
          <a:lstStyle/>
          <a:p>
            <a:pPr algn="ctr"/>
            <a:r>
              <a:rPr lang="en-US" sz="1600" b="1" dirty="0">
                <a:solidFill>
                  <a:schemeClr val="bg1"/>
                </a:solidFill>
              </a:rPr>
              <a:t>Electrical Engineering</a:t>
            </a:r>
          </a:p>
        </p:txBody>
      </p:sp>
      <p:sp>
        <p:nvSpPr>
          <p:cNvPr id="7" name="Rectangle 6">
            <a:extLst>
              <a:ext uri="{FF2B5EF4-FFF2-40B4-BE49-F238E27FC236}">
                <a16:creationId xmlns:a16="http://schemas.microsoft.com/office/drawing/2014/main" id="{9E0BF6C5-1645-DB42-A3BA-0FBA65F0F64F}"/>
              </a:ext>
            </a:extLst>
          </p:cNvPr>
          <p:cNvSpPr/>
          <p:nvPr/>
        </p:nvSpPr>
        <p:spPr>
          <a:xfrm>
            <a:off x="5211350" y="2846802"/>
            <a:ext cx="1371600" cy="492443"/>
          </a:xfrm>
          <a:prstGeom prst="rect">
            <a:avLst/>
          </a:prstGeom>
        </p:spPr>
        <p:txBody>
          <a:bodyPr wrap="square" lIns="0" tIns="0" rIns="0" bIns="0">
            <a:spAutoFit/>
          </a:bodyPr>
          <a:lstStyle/>
          <a:p>
            <a:pPr algn="ctr"/>
            <a:r>
              <a:rPr lang="en-US" sz="1600" b="1" dirty="0">
                <a:solidFill>
                  <a:schemeClr val="bg1"/>
                </a:solidFill>
              </a:rPr>
              <a:t>Software </a:t>
            </a:r>
          </a:p>
          <a:p>
            <a:pPr algn="ctr"/>
            <a:r>
              <a:rPr lang="en-US" sz="1600" b="1" dirty="0">
                <a:solidFill>
                  <a:schemeClr val="bg1"/>
                </a:solidFill>
              </a:rPr>
              <a:t>Engineering</a:t>
            </a:r>
          </a:p>
        </p:txBody>
      </p:sp>
      <p:sp>
        <p:nvSpPr>
          <p:cNvPr id="8" name="Rectangle 7">
            <a:extLst>
              <a:ext uri="{FF2B5EF4-FFF2-40B4-BE49-F238E27FC236}">
                <a16:creationId xmlns:a16="http://schemas.microsoft.com/office/drawing/2014/main" id="{723833AB-1196-F445-85C9-0652CF8BD42F}"/>
              </a:ext>
            </a:extLst>
          </p:cNvPr>
          <p:cNvSpPr/>
          <p:nvPr/>
        </p:nvSpPr>
        <p:spPr>
          <a:xfrm>
            <a:off x="7378148" y="2846802"/>
            <a:ext cx="1371600" cy="492443"/>
          </a:xfrm>
          <a:prstGeom prst="rect">
            <a:avLst/>
          </a:prstGeom>
        </p:spPr>
        <p:txBody>
          <a:bodyPr wrap="square" lIns="0" tIns="0" rIns="0" bIns="0">
            <a:spAutoFit/>
          </a:bodyPr>
          <a:lstStyle/>
          <a:p>
            <a:pPr algn="ctr"/>
            <a:r>
              <a:rPr lang="en-US" sz="1600" b="1" dirty="0">
                <a:solidFill>
                  <a:schemeClr val="bg1"/>
                </a:solidFill>
              </a:rPr>
              <a:t>Biomedical</a:t>
            </a:r>
          </a:p>
          <a:p>
            <a:pPr algn="ctr"/>
            <a:r>
              <a:rPr lang="en-US" sz="1600" b="1" dirty="0">
                <a:solidFill>
                  <a:schemeClr val="bg1"/>
                </a:solidFill>
              </a:rPr>
              <a:t>Engineering</a:t>
            </a:r>
          </a:p>
        </p:txBody>
      </p:sp>
    </p:spTree>
    <p:extLst>
      <p:ext uri="{BB962C8B-B14F-4D97-AF65-F5344CB8AC3E}">
        <p14:creationId xmlns:p14="http://schemas.microsoft.com/office/powerpoint/2010/main" val="26288261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hidden="1">
            <a:extLst>
              <a:ext uri="{FF2B5EF4-FFF2-40B4-BE49-F238E27FC236}">
                <a16:creationId xmlns:a16="http://schemas.microsoft.com/office/drawing/2014/main" id="{9FDB6406-0CDB-4213-A1B6-DE47D953FED3}"/>
              </a:ext>
            </a:extLst>
          </p:cNvPr>
          <p:cNvSpPr>
            <a:spLocks noGrp="1"/>
          </p:cNvSpPr>
          <p:nvPr>
            <p:ph type="title" idx="4294967295"/>
          </p:nvPr>
        </p:nvSpPr>
        <p:spPr>
          <a:xfrm>
            <a:off x="0" y="365125"/>
            <a:ext cx="10515600" cy="1325563"/>
          </a:xfrm>
        </p:spPr>
        <p:txBody>
          <a:bodyPr/>
          <a:lstStyle/>
          <a:p>
            <a:r>
              <a:rPr lang="en-US" dirty="0"/>
              <a:t>Project analysis slide 3</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1163395"/>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Software Engineering</a:t>
            </a:r>
          </a:p>
          <a:p>
            <a:pPr algn="ctr"/>
            <a:r>
              <a:rPr lang="en-US" sz="2800" b="1" dirty="0">
                <a:solidFill>
                  <a:schemeClr val="tx1">
                    <a:lumMod val="75000"/>
                    <a:lumOff val="25000"/>
                  </a:schemeClr>
                </a:solidFill>
              </a:rPr>
              <a:t>Overview</a:t>
            </a:r>
            <a:br>
              <a:rPr lang="en-US" sz="2800" dirty="0">
                <a:solidFill>
                  <a:schemeClr val="tx1">
                    <a:lumMod val="75000"/>
                    <a:lumOff val="25000"/>
                  </a:schemeClr>
                </a:solidFill>
              </a:rPr>
            </a:b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BA6EDFB3-0EF5-644E-8D86-AE1168CB6EC5}"/>
              </a:ext>
            </a:extLst>
          </p:cNvPr>
          <p:cNvSpPr txBox="1"/>
          <p:nvPr/>
        </p:nvSpPr>
        <p:spPr>
          <a:xfrm>
            <a:off x="795130" y="1262270"/>
            <a:ext cx="5814392" cy="1908215"/>
          </a:xfrm>
          <a:prstGeom prst="rect">
            <a:avLst/>
          </a:prstGeom>
          <a:noFill/>
        </p:spPr>
        <p:txBody>
          <a:bodyPr wrap="square" rtlCol="0">
            <a:spAutoFit/>
          </a:bodyPr>
          <a:lstStyle/>
          <a:p>
            <a:r>
              <a:rPr lang="en-US" dirty="0"/>
              <a:t>Number of Open Roles in the US : </a:t>
            </a:r>
            <a:r>
              <a:rPr lang="en-US" dirty="0">
                <a:solidFill>
                  <a:srgbClr val="FF0000"/>
                </a:solidFill>
              </a:rPr>
              <a:t>251,422 </a:t>
            </a:r>
            <a:r>
              <a:rPr lang="en-US" sz="1000" dirty="0">
                <a:solidFill>
                  <a:srgbClr val="FF0000"/>
                </a:solidFill>
              </a:rPr>
              <a:t>[1]</a:t>
            </a:r>
            <a:endParaRPr lang="en-US" dirty="0">
              <a:solidFill>
                <a:srgbClr val="FF0000"/>
              </a:solidFill>
            </a:endParaRPr>
          </a:p>
          <a:p>
            <a:r>
              <a:rPr lang="en-US" dirty="0"/>
              <a:t>Number of Roles in the US            : </a:t>
            </a:r>
            <a:r>
              <a:rPr lang="en-US" dirty="0">
                <a:solidFill>
                  <a:srgbClr val="FF0000"/>
                </a:solidFill>
              </a:rPr>
              <a:t>1,256,200 </a:t>
            </a:r>
            <a:r>
              <a:rPr lang="en-US" sz="1000" dirty="0">
                <a:solidFill>
                  <a:srgbClr val="FF0000"/>
                </a:solidFill>
              </a:rPr>
              <a:t>[2]</a:t>
            </a:r>
            <a:endParaRPr lang="en-US" sz="1000" dirty="0"/>
          </a:p>
          <a:p>
            <a:r>
              <a:rPr lang="en-US" dirty="0"/>
              <a:t>Median Salary                                  : </a:t>
            </a:r>
            <a:r>
              <a:rPr lang="en-US" dirty="0">
                <a:solidFill>
                  <a:srgbClr val="FF0000"/>
                </a:solidFill>
              </a:rPr>
              <a:t>$103,560 </a:t>
            </a:r>
            <a:r>
              <a:rPr lang="en-US" sz="1000" dirty="0">
                <a:solidFill>
                  <a:srgbClr val="FF0000"/>
                </a:solidFill>
              </a:rPr>
              <a:t>[2]</a:t>
            </a:r>
          </a:p>
          <a:p>
            <a:r>
              <a:rPr lang="en-US" dirty="0"/>
              <a:t>% of Open Roles &gt; $95k/year        :  </a:t>
            </a:r>
            <a:r>
              <a:rPr lang="en-US" dirty="0">
                <a:solidFill>
                  <a:srgbClr val="FF0000"/>
                </a:solidFill>
              </a:rPr>
              <a:t>31.58% </a:t>
            </a:r>
            <a:r>
              <a:rPr lang="en-US" sz="1000" dirty="0">
                <a:solidFill>
                  <a:srgbClr val="FF0000"/>
                </a:solidFill>
              </a:rPr>
              <a:t>[1]</a:t>
            </a:r>
          </a:p>
          <a:p>
            <a:r>
              <a:rPr lang="en-US" dirty="0"/>
              <a:t>Outlook 2016- 2026                        :  </a:t>
            </a:r>
            <a:r>
              <a:rPr lang="en-US" dirty="0">
                <a:solidFill>
                  <a:srgbClr val="FF0000"/>
                </a:solidFill>
              </a:rPr>
              <a:t>24% </a:t>
            </a:r>
            <a:r>
              <a:rPr lang="en-US" sz="1000" dirty="0">
                <a:solidFill>
                  <a:srgbClr val="FF0000"/>
                </a:solidFill>
              </a:rPr>
              <a:t>[2]</a:t>
            </a:r>
          </a:p>
          <a:p>
            <a:endParaRPr lang="en-US" sz="1000" dirty="0">
              <a:solidFill>
                <a:srgbClr val="FF0000"/>
              </a:solidFill>
            </a:endParaRPr>
          </a:p>
          <a:p>
            <a:r>
              <a:rPr lang="en-US" dirty="0"/>
              <a:t> </a:t>
            </a:r>
          </a:p>
        </p:txBody>
      </p:sp>
      <p:sp>
        <p:nvSpPr>
          <p:cNvPr id="5" name="Rectangle 4">
            <a:extLst>
              <a:ext uri="{FF2B5EF4-FFF2-40B4-BE49-F238E27FC236}">
                <a16:creationId xmlns:a16="http://schemas.microsoft.com/office/drawing/2014/main" id="{C7AF0D0D-4DFC-2F44-AF5C-CA056E504434}"/>
              </a:ext>
            </a:extLst>
          </p:cNvPr>
          <p:cNvSpPr/>
          <p:nvPr/>
        </p:nvSpPr>
        <p:spPr>
          <a:xfrm>
            <a:off x="0" y="6611779"/>
            <a:ext cx="6096000" cy="246221"/>
          </a:xfrm>
          <a:prstGeom prst="rect">
            <a:avLst/>
          </a:prstGeom>
        </p:spPr>
        <p:txBody>
          <a:bodyPr>
            <a:spAutoFit/>
          </a:bodyPr>
          <a:lstStyle/>
          <a:p>
            <a:r>
              <a:rPr lang="en-US" sz="1000" dirty="0"/>
              <a:t>https://</a:t>
            </a:r>
            <a:r>
              <a:rPr lang="en-US" sz="1000" dirty="0" err="1"/>
              <a:t>www.bls.gov</a:t>
            </a:r>
            <a:r>
              <a:rPr lang="en-US" sz="1000" dirty="0"/>
              <a:t>/ooh/computer-and-information-technology/software-</a:t>
            </a:r>
            <a:r>
              <a:rPr lang="en-US" sz="1000" dirty="0" err="1"/>
              <a:t>developers.htm</a:t>
            </a:r>
            <a:endParaRPr lang="en-US" sz="1000" dirty="0"/>
          </a:p>
        </p:txBody>
      </p:sp>
      <p:sp>
        <p:nvSpPr>
          <p:cNvPr id="40" name="Rectangle 39">
            <a:extLst>
              <a:ext uri="{FF2B5EF4-FFF2-40B4-BE49-F238E27FC236}">
                <a16:creationId xmlns:a16="http://schemas.microsoft.com/office/drawing/2014/main" id="{22511B91-7C38-4D43-998B-EBF94D8F2E15}"/>
              </a:ext>
            </a:extLst>
          </p:cNvPr>
          <p:cNvSpPr/>
          <p:nvPr/>
        </p:nvSpPr>
        <p:spPr>
          <a:xfrm>
            <a:off x="0" y="6474887"/>
            <a:ext cx="6096000" cy="246221"/>
          </a:xfrm>
          <a:prstGeom prst="rect">
            <a:avLst/>
          </a:prstGeom>
        </p:spPr>
        <p:txBody>
          <a:bodyPr>
            <a:spAutoFit/>
          </a:bodyPr>
          <a:lstStyle/>
          <a:p>
            <a:r>
              <a:rPr lang="en-US" sz="1000" dirty="0"/>
              <a:t>https://</a:t>
            </a:r>
            <a:r>
              <a:rPr lang="en-US" sz="1000" dirty="0" err="1"/>
              <a:t>www.indeed.com</a:t>
            </a:r>
            <a:r>
              <a:rPr lang="en-US" sz="1000" dirty="0"/>
              <a:t>/</a:t>
            </a:r>
            <a:r>
              <a:rPr lang="en-US" sz="1000" dirty="0" err="1"/>
              <a:t>jobs?q</a:t>
            </a:r>
            <a:r>
              <a:rPr lang="en-US" sz="1000" dirty="0"/>
              <a:t>=</a:t>
            </a:r>
            <a:r>
              <a:rPr lang="en-US" sz="1000" dirty="0" err="1"/>
              <a:t>Software+Engineer&amp;l</a:t>
            </a:r>
            <a:r>
              <a:rPr lang="en-US" sz="1000" dirty="0"/>
              <a:t>=</a:t>
            </a:r>
            <a:r>
              <a:rPr lang="en-US" sz="1000" dirty="0" err="1"/>
              <a:t>United+States&amp;start</a:t>
            </a:r>
            <a:r>
              <a:rPr lang="en-US" sz="1000" dirty="0"/>
              <a:t>=00</a:t>
            </a:r>
          </a:p>
        </p:txBody>
      </p:sp>
      <p:pic>
        <p:nvPicPr>
          <p:cNvPr id="2" name="Picture 1">
            <a:extLst>
              <a:ext uri="{FF2B5EF4-FFF2-40B4-BE49-F238E27FC236}">
                <a16:creationId xmlns:a16="http://schemas.microsoft.com/office/drawing/2014/main" id="{EA026B2C-B6F3-864E-BBDC-48128E310ED0}"/>
              </a:ext>
            </a:extLst>
          </p:cNvPr>
          <p:cNvPicPr>
            <a:picLocks noChangeAspect="1"/>
          </p:cNvPicPr>
          <p:nvPr/>
        </p:nvPicPr>
        <p:blipFill>
          <a:blip r:embed="rId2"/>
          <a:stretch>
            <a:fillRect/>
          </a:stretch>
        </p:blipFill>
        <p:spPr>
          <a:xfrm>
            <a:off x="7576884" y="1152393"/>
            <a:ext cx="3533701" cy="5058240"/>
          </a:xfrm>
          <a:prstGeom prst="rect">
            <a:avLst/>
          </a:prstGeom>
        </p:spPr>
      </p:pic>
    </p:spTree>
    <p:extLst>
      <p:ext uri="{BB962C8B-B14F-4D97-AF65-F5344CB8AC3E}">
        <p14:creationId xmlns:p14="http://schemas.microsoft.com/office/powerpoint/2010/main" val="25511901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hidden="1">
            <a:extLst>
              <a:ext uri="{FF2B5EF4-FFF2-40B4-BE49-F238E27FC236}">
                <a16:creationId xmlns:a16="http://schemas.microsoft.com/office/drawing/2014/main" id="{9FDB6406-0CDB-4213-A1B6-DE47D953FED3}"/>
              </a:ext>
            </a:extLst>
          </p:cNvPr>
          <p:cNvSpPr>
            <a:spLocks noGrp="1"/>
          </p:cNvSpPr>
          <p:nvPr>
            <p:ph type="title" idx="4294967295"/>
          </p:nvPr>
        </p:nvSpPr>
        <p:spPr>
          <a:xfrm>
            <a:off x="0" y="365125"/>
            <a:ext cx="10515600" cy="1325563"/>
          </a:xfrm>
        </p:spPr>
        <p:txBody>
          <a:bodyPr/>
          <a:lstStyle/>
          <a:p>
            <a:r>
              <a:rPr lang="en-US" dirty="0"/>
              <a:t>Project analysis slide 3</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1163395"/>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Software Engineering</a:t>
            </a:r>
          </a:p>
          <a:p>
            <a:pPr algn="ctr"/>
            <a:r>
              <a:rPr lang="en-US" sz="2800" b="1" dirty="0">
                <a:solidFill>
                  <a:schemeClr val="tx1">
                    <a:lumMod val="75000"/>
                    <a:lumOff val="25000"/>
                  </a:schemeClr>
                </a:solidFill>
              </a:rPr>
              <a:t>Employer Analysis</a:t>
            </a:r>
            <a:br>
              <a:rPr lang="en-US" sz="2800" dirty="0">
                <a:solidFill>
                  <a:schemeClr val="tx1">
                    <a:lumMod val="75000"/>
                    <a:lumOff val="25000"/>
                  </a:schemeClr>
                </a:solidFill>
              </a:rPr>
            </a:b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BA6EDFB3-0EF5-644E-8D86-AE1168CB6EC5}"/>
              </a:ext>
            </a:extLst>
          </p:cNvPr>
          <p:cNvSpPr txBox="1"/>
          <p:nvPr/>
        </p:nvSpPr>
        <p:spPr>
          <a:xfrm>
            <a:off x="240082" y="1249415"/>
            <a:ext cx="5814392" cy="3170099"/>
          </a:xfrm>
          <a:prstGeom prst="rect">
            <a:avLst/>
          </a:prstGeom>
          <a:noFill/>
        </p:spPr>
        <p:txBody>
          <a:bodyPr wrap="square" rtlCol="0">
            <a:spAutoFit/>
          </a:bodyPr>
          <a:lstStyle/>
          <a:p>
            <a:r>
              <a:rPr lang="en-US" dirty="0"/>
              <a:t>Top Employers Represent : </a:t>
            </a:r>
            <a:r>
              <a:rPr lang="en-US" dirty="0">
                <a:solidFill>
                  <a:srgbClr val="FF0000"/>
                </a:solidFill>
              </a:rPr>
              <a:t>2.3% of jobs</a:t>
            </a:r>
          </a:p>
          <a:p>
            <a:endParaRPr lang="en-US" sz="1000" dirty="0">
              <a:solidFill>
                <a:srgbClr val="FF0000"/>
              </a:solidFill>
            </a:endParaRPr>
          </a:p>
          <a:p>
            <a:endParaRPr lang="en-US" sz="1000" dirty="0">
              <a:solidFill>
                <a:srgbClr val="FF0000"/>
              </a:solidFill>
            </a:endParaRPr>
          </a:p>
          <a:p>
            <a:r>
              <a:rPr lang="en-US" u="sng" dirty="0"/>
              <a:t> Corporate Head Quarters:</a:t>
            </a:r>
          </a:p>
          <a:p>
            <a:pPr marL="285750" indent="-285750">
              <a:buFont typeface="Arial" panose="020B0604020202020204" pitchFamily="34" charset="0"/>
              <a:buChar char="•"/>
            </a:pPr>
            <a:r>
              <a:rPr lang="en-US" dirty="0"/>
              <a:t>Amazon	                  – </a:t>
            </a:r>
            <a:r>
              <a:rPr lang="en-US" dirty="0">
                <a:solidFill>
                  <a:srgbClr val="FF0000"/>
                </a:solidFill>
              </a:rPr>
              <a:t>Washington</a:t>
            </a:r>
          </a:p>
          <a:p>
            <a:pPr marL="285750" indent="-285750">
              <a:buFont typeface="Arial" panose="020B0604020202020204" pitchFamily="34" charset="0"/>
              <a:buChar char="•"/>
            </a:pPr>
            <a:r>
              <a:rPr lang="en-US" dirty="0"/>
              <a:t>Microsoft                              – </a:t>
            </a:r>
            <a:r>
              <a:rPr lang="en-US" dirty="0">
                <a:solidFill>
                  <a:srgbClr val="FF0000"/>
                </a:solidFill>
              </a:rPr>
              <a:t>Washington</a:t>
            </a:r>
          </a:p>
          <a:p>
            <a:pPr marL="285750" indent="-285750">
              <a:buFont typeface="Arial" panose="020B0604020202020204" pitchFamily="34" charset="0"/>
              <a:buChar char="•"/>
            </a:pPr>
            <a:r>
              <a:rPr lang="en-US" dirty="0"/>
              <a:t>Lockheed Martin                 – </a:t>
            </a:r>
            <a:r>
              <a:rPr lang="en-US" dirty="0">
                <a:solidFill>
                  <a:srgbClr val="FF0000"/>
                </a:solidFill>
              </a:rPr>
              <a:t>Maryland</a:t>
            </a:r>
          </a:p>
          <a:p>
            <a:pPr marL="285750" indent="-285750">
              <a:buFont typeface="Arial" panose="020B0604020202020204" pitchFamily="34" charset="0"/>
              <a:buChar char="•"/>
            </a:pPr>
            <a:r>
              <a:rPr lang="en-US" dirty="0"/>
              <a:t>Accenture                             – </a:t>
            </a:r>
            <a:r>
              <a:rPr lang="en-US" dirty="0">
                <a:solidFill>
                  <a:srgbClr val="FF0000"/>
                </a:solidFill>
              </a:rPr>
              <a:t>Ireland</a:t>
            </a:r>
          </a:p>
          <a:p>
            <a:pPr marL="285750" indent="-285750">
              <a:buFont typeface="Arial" panose="020B0604020202020204" pitchFamily="34" charset="0"/>
              <a:buChar char="•"/>
            </a:pPr>
            <a:r>
              <a:rPr lang="en-US" dirty="0"/>
              <a:t>Raytheon		– </a:t>
            </a:r>
            <a:r>
              <a:rPr lang="en-US" dirty="0">
                <a:solidFill>
                  <a:srgbClr val="FF0000"/>
                </a:solidFill>
              </a:rPr>
              <a:t>Massachusetts</a:t>
            </a:r>
          </a:p>
          <a:p>
            <a:pPr marL="285750" indent="-285750">
              <a:buFont typeface="Arial" panose="020B0604020202020204" pitchFamily="34" charset="0"/>
              <a:buChar char="•"/>
            </a:pPr>
            <a:r>
              <a:rPr lang="en-US" dirty="0"/>
              <a:t>Northrop Grumman           – </a:t>
            </a:r>
            <a:r>
              <a:rPr lang="en-US" dirty="0">
                <a:solidFill>
                  <a:srgbClr val="FF0000"/>
                </a:solidFill>
              </a:rPr>
              <a:t>Virginia</a:t>
            </a:r>
          </a:p>
          <a:p>
            <a:pPr marL="285750" indent="-285750">
              <a:buFont typeface="Arial" panose="020B0604020202020204" pitchFamily="34" charset="0"/>
              <a:buChar char="•"/>
            </a:pPr>
            <a:r>
              <a:rPr lang="en-US" dirty="0"/>
              <a:t>Google		– </a:t>
            </a:r>
            <a:r>
              <a:rPr lang="en-US" dirty="0">
                <a:solidFill>
                  <a:srgbClr val="FF0000"/>
                </a:solidFill>
              </a:rPr>
              <a:t>California</a:t>
            </a:r>
          </a:p>
          <a:p>
            <a:pPr marL="285750" indent="-285750">
              <a:buFont typeface="Arial" panose="020B0604020202020204" pitchFamily="34" charset="0"/>
              <a:buChar char="•"/>
            </a:pPr>
            <a:endParaRPr lang="en-US" dirty="0">
              <a:solidFill>
                <a:srgbClr val="FF0000"/>
              </a:solidFill>
            </a:endParaRPr>
          </a:p>
        </p:txBody>
      </p:sp>
      <p:graphicFrame>
        <p:nvGraphicFramePr>
          <p:cNvPr id="12" name="Chart 11">
            <a:extLst>
              <a:ext uri="{FF2B5EF4-FFF2-40B4-BE49-F238E27FC236}">
                <a16:creationId xmlns:a16="http://schemas.microsoft.com/office/drawing/2014/main" id="{42614FB1-B574-9D41-9770-04E2CFE76356}"/>
              </a:ext>
            </a:extLst>
          </p:cNvPr>
          <p:cNvGraphicFramePr>
            <a:graphicFrameLocks/>
          </p:cNvGraphicFramePr>
          <p:nvPr>
            <p:extLst>
              <p:ext uri="{D42A27DB-BD31-4B8C-83A1-F6EECF244321}">
                <p14:modId xmlns:p14="http://schemas.microsoft.com/office/powerpoint/2010/main" val="1939016426"/>
              </p:ext>
            </p:extLst>
          </p:nvPr>
        </p:nvGraphicFramePr>
        <p:xfrm>
          <a:off x="5288071" y="1704219"/>
          <a:ext cx="6096000" cy="3830021"/>
        </p:xfrm>
        <a:graphic>
          <a:graphicData uri="http://schemas.openxmlformats.org/drawingml/2006/chart">
            <c:chart xmlns:c="http://schemas.openxmlformats.org/drawingml/2006/chart" xmlns:r="http://schemas.openxmlformats.org/officeDocument/2006/relationships" r:id="rId2"/>
          </a:graphicData>
        </a:graphic>
      </p:graphicFrame>
      <p:sp>
        <p:nvSpPr>
          <p:cNvPr id="15" name="Rectangle 14">
            <a:extLst>
              <a:ext uri="{FF2B5EF4-FFF2-40B4-BE49-F238E27FC236}">
                <a16:creationId xmlns:a16="http://schemas.microsoft.com/office/drawing/2014/main" id="{BFE57EA7-B2BF-BE42-A13D-494B9CE9C199}"/>
              </a:ext>
            </a:extLst>
          </p:cNvPr>
          <p:cNvSpPr/>
          <p:nvPr/>
        </p:nvSpPr>
        <p:spPr>
          <a:xfrm>
            <a:off x="-41526" y="6602906"/>
            <a:ext cx="6096000" cy="246221"/>
          </a:xfrm>
          <a:prstGeom prst="rect">
            <a:avLst/>
          </a:prstGeom>
        </p:spPr>
        <p:txBody>
          <a:bodyPr>
            <a:spAutoFit/>
          </a:bodyPr>
          <a:lstStyle/>
          <a:p>
            <a:r>
              <a:rPr lang="en-US" sz="1000" dirty="0"/>
              <a:t>https://</a:t>
            </a:r>
            <a:r>
              <a:rPr lang="en-US" sz="1000" dirty="0" err="1"/>
              <a:t>www.indeed.com</a:t>
            </a:r>
            <a:r>
              <a:rPr lang="en-US" sz="1000" dirty="0"/>
              <a:t>/</a:t>
            </a:r>
            <a:r>
              <a:rPr lang="en-US" sz="1000" dirty="0" err="1"/>
              <a:t>jobs?q</a:t>
            </a:r>
            <a:r>
              <a:rPr lang="en-US" sz="1000" dirty="0"/>
              <a:t>=</a:t>
            </a:r>
            <a:r>
              <a:rPr lang="en-US" sz="1000" dirty="0" err="1"/>
              <a:t>Software+Engineer&amp;l</a:t>
            </a:r>
            <a:r>
              <a:rPr lang="en-US" sz="1000" dirty="0"/>
              <a:t>=</a:t>
            </a:r>
            <a:r>
              <a:rPr lang="en-US" sz="1000" dirty="0" err="1"/>
              <a:t>United+States&amp;start</a:t>
            </a:r>
            <a:r>
              <a:rPr lang="en-US" sz="1000" dirty="0"/>
              <a:t>=00</a:t>
            </a:r>
          </a:p>
        </p:txBody>
      </p:sp>
    </p:spTree>
    <p:extLst>
      <p:ext uri="{BB962C8B-B14F-4D97-AF65-F5344CB8AC3E}">
        <p14:creationId xmlns:p14="http://schemas.microsoft.com/office/powerpoint/2010/main" val="20614649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hidden="1">
            <a:extLst>
              <a:ext uri="{FF2B5EF4-FFF2-40B4-BE49-F238E27FC236}">
                <a16:creationId xmlns:a16="http://schemas.microsoft.com/office/drawing/2014/main" id="{9FDB6406-0CDB-4213-A1B6-DE47D953FED3}"/>
              </a:ext>
            </a:extLst>
          </p:cNvPr>
          <p:cNvSpPr>
            <a:spLocks noGrp="1"/>
          </p:cNvSpPr>
          <p:nvPr>
            <p:ph type="title" idx="4294967295"/>
          </p:nvPr>
        </p:nvSpPr>
        <p:spPr>
          <a:xfrm>
            <a:off x="0" y="365125"/>
            <a:ext cx="10515600" cy="1325563"/>
          </a:xfrm>
        </p:spPr>
        <p:txBody>
          <a:bodyPr/>
          <a:lstStyle/>
          <a:p>
            <a:r>
              <a:rPr lang="en-US" dirty="0"/>
              <a:t>Project analysis slide 3</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1163395"/>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Software Engineering</a:t>
            </a:r>
          </a:p>
          <a:p>
            <a:pPr algn="ctr"/>
            <a:r>
              <a:rPr lang="en-US" sz="2800" b="1" dirty="0">
                <a:solidFill>
                  <a:schemeClr val="tx1">
                    <a:lumMod val="75000"/>
                    <a:lumOff val="25000"/>
                  </a:schemeClr>
                </a:solidFill>
              </a:rPr>
              <a:t>Geographic Analysis</a:t>
            </a:r>
            <a:br>
              <a:rPr lang="en-US" sz="2800" dirty="0">
                <a:solidFill>
                  <a:schemeClr val="tx1">
                    <a:lumMod val="75000"/>
                    <a:lumOff val="25000"/>
                  </a:schemeClr>
                </a:solidFill>
              </a:rPr>
            </a:b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BA6EDFB3-0EF5-644E-8D86-AE1168CB6EC5}"/>
              </a:ext>
            </a:extLst>
          </p:cNvPr>
          <p:cNvSpPr txBox="1"/>
          <p:nvPr/>
        </p:nvSpPr>
        <p:spPr>
          <a:xfrm>
            <a:off x="69574" y="1353895"/>
            <a:ext cx="5814392" cy="3447098"/>
          </a:xfrm>
          <a:prstGeom prst="rect">
            <a:avLst/>
          </a:prstGeom>
          <a:noFill/>
        </p:spPr>
        <p:txBody>
          <a:bodyPr wrap="square" rtlCol="0">
            <a:spAutoFit/>
          </a:bodyPr>
          <a:lstStyle/>
          <a:p>
            <a:r>
              <a:rPr lang="en-US" u="sng" dirty="0"/>
              <a:t>Top States for Employment:</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sz="1000" dirty="0">
              <a:solidFill>
                <a:srgbClr val="FF0000"/>
              </a:solidFill>
            </a:endParaRPr>
          </a:p>
          <a:p>
            <a:endParaRPr lang="en-US" sz="1000" dirty="0">
              <a:solidFill>
                <a:srgbClr val="FF0000"/>
              </a:solidFill>
            </a:endParaRPr>
          </a:p>
          <a:p>
            <a:r>
              <a:rPr lang="en-US" dirty="0"/>
              <a:t> </a:t>
            </a:r>
          </a:p>
        </p:txBody>
      </p:sp>
      <p:pic>
        <p:nvPicPr>
          <p:cNvPr id="5" name="Picture 4" descr="A close up of a map&#13;&#10;&#13;&#10;Description automatically generated">
            <a:extLst>
              <a:ext uri="{FF2B5EF4-FFF2-40B4-BE49-F238E27FC236}">
                <a16:creationId xmlns:a16="http://schemas.microsoft.com/office/drawing/2014/main" id="{4C832542-6E9B-B348-9558-B36D40FDE6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33599" y="1440989"/>
            <a:ext cx="6184900" cy="4191000"/>
          </a:xfrm>
          <a:prstGeom prst="rect">
            <a:avLst/>
          </a:prstGeom>
        </p:spPr>
      </p:pic>
      <p:graphicFrame>
        <p:nvGraphicFramePr>
          <p:cNvPr id="7" name="Table 6">
            <a:extLst>
              <a:ext uri="{FF2B5EF4-FFF2-40B4-BE49-F238E27FC236}">
                <a16:creationId xmlns:a16="http://schemas.microsoft.com/office/drawing/2014/main" id="{F8DF412D-CBDA-404B-AB8C-0FBCDC168FAD}"/>
              </a:ext>
            </a:extLst>
          </p:cNvPr>
          <p:cNvGraphicFramePr>
            <a:graphicFrameLocks noGrp="1"/>
          </p:cNvGraphicFramePr>
          <p:nvPr>
            <p:extLst>
              <p:ext uri="{D42A27DB-BD31-4B8C-83A1-F6EECF244321}">
                <p14:modId xmlns:p14="http://schemas.microsoft.com/office/powerpoint/2010/main" val="3780020103"/>
              </p:ext>
            </p:extLst>
          </p:nvPr>
        </p:nvGraphicFramePr>
        <p:xfrm>
          <a:off x="150812" y="1851080"/>
          <a:ext cx="2579862" cy="2645760"/>
        </p:xfrm>
        <a:graphic>
          <a:graphicData uri="http://schemas.openxmlformats.org/drawingml/2006/table">
            <a:tbl>
              <a:tblPr>
                <a:tableStyleId>{5C22544A-7EE6-4342-B048-85BDC9FD1C3A}</a:tableStyleId>
              </a:tblPr>
              <a:tblGrid>
                <a:gridCol w="1853870">
                  <a:extLst>
                    <a:ext uri="{9D8B030D-6E8A-4147-A177-3AD203B41FA5}">
                      <a16:colId xmlns:a16="http://schemas.microsoft.com/office/drawing/2014/main" val="977870013"/>
                    </a:ext>
                  </a:extLst>
                </a:gridCol>
                <a:gridCol w="725992">
                  <a:extLst>
                    <a:ext uri="{9D8B030D-6E8A-4147-A177-3AD203B41FA5}">
                      <a16:colId xmlns:a16="http://schemas.microsoft.com/office/drawing/2014/main" val="3987096329"/>
                    </a:ext>
                  </a:extLst>
                </a:gridCol>
              </a:tblGrid>
              <a:tr h="220480">
                <a:tc>
                  <a:txBody>
                    <a:bodyPr/>
                    <a:lstStyle/>
                    <a:p>
                      <a:pPr algn="ctr" fontAlgn="ctr"/>
                      <a:r>
                        <a:rPr lang="en-US" sz="1200" b="1" u="none" strike="noStrike">
                          <a:effectLst/>
                        </a:rPr>
                        <a:t>State</a:t>
                      </a:r>
                      <a:endParaRPr lang="en-US" sz="1200" b="1" i="0" u="none" strike="noStrike">
                        <a:solidFill>
                          <a:srgbClr val="FFFFFF"/>
                        </a:solidFill>
                        <a:effectLst/>
                        <a:latin typeface="Calibri" panose="020F0502020204030204" pitchFamily="34" charset="0"/>
                      </a:endParaRPr>
                    </a:p>
                  </a:txBody>
                  <a:tcPr marL="9525" marR="9525" marT="9525" marB="0" anchor="ctr"/>
                </a:tc>
                <a:tc>
                  <a:txBody>
                    <a:bodyPr/>
                    <a:lstStyle/>
                    <a:p>
                      <a:pPr algn="ctr" fontAlgn="ctr"/>
                      <a:r>
                        <a:rPr lang="en-US" sz="1200" b="1" u="none" strike="noStrike" dirty="0">
                          <a:effectLst/>
                        </a:rPr>
                        <a:t>Jobs</a:t>
                      </a:r>
                      <a:endParaRPr lang="en-US" sz="1200" b="1" i="0" u="none" strike="noStrike" dirty="0">
                        <a:solidFill>
                          <a:srgbClr val="FFFFFF"/>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876981799"/>
                  </a:ext>
                </a:extLst>
              </a:tr>
              <a:tr h="220480">
                <a:tc>
                  <a:txBody>
                    <a:bodyPr/>
                    <a:lstStyle/>
                    <a:p>
                      <a:pPr algn="ctr" fontAlgn="ctr"/>
                      <a:r>
                        <a:rPr lang="en-US" sz="1200" u="none" strike="noStrike">
                          <a:effectLst/>
                        </a:rPr>
                        <a:t>CA</a:t>
                      </a:r>
                      <a:endParaRPr lang="en-US" sz="12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200" u="none" strike="noStrike" dirty="0">
                          <a:effectLst/>
                        </a:rPr>
                        <a:t>65443</a:t>
                      </a:r>
                      <a:endParaRPr lang="en-US" sz="12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4006078481"/>
                  </a:ext>
                </a:extLst>
              </a:tr>
              <a:tr h="220480">
                <a:tc>
                  <a:txBody>
                    <a:bodyPr/>
                    <a:lstStyle/>
                    <a:p>
                      <a:pPr algn="ctr" fontAlgn="ctr"/>
                      <a:r>
                        <a:rPr lang="en-US" sz="1200" u="none" strike="noStrike">
                          <a:effectLst/>
                        </a:rPr>
                        <a:t>NY</a:t>
                      </a:r>
                      <a:endParaRPr lang="en-US" sz="12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200" u="none" strike="noStrike">
                          <a:effectLst/>
                        </a:rPr>
                        <a:t>21000</a:t>
                      </a:r>
                      <a:endParaRPr lang="en-US" sz="12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90978982"/>
                  </a:ext>
                </a:extLst>
              </a:tr>
              <a:tr h="220480">
                <a:tc>
                  <a:txBody>
                    <a:bodyPr/>
                    <a:lstStyle/>
                    <a:p>
                      <a:pPr algn="ctr" fontAlgn="ctr"/>
                      <a:r>
                        <a:rPr lang="en-US" sz="1200" u="none" strike="noStrike">
                          <a:effectLst/>
                        </a:rPr>
                        <a:t>WA</a:t>
                      </a:r>
                      <a:endParaRPr lang="en-US" sz="12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200" u="none" strike="noStrike">
                          <a:effectLst/>
                        </a:rPr>
                        <a:t>14003</a:t>
                      </a:r>
                      <a:endParaRPr lang="en-US" sz="12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491286439"/>
                  </a:ext>
                </a:extLst>
              </a:tr>
              <a:tr h="220480">
                <a:tc>
                  <a:txBody>
                    <a:bodyPr/>
                    <a:lstStyle/>
                    <a:p>
                      <a:pPr algn="ctr" fontAlgn="ctr"/>
                      <a:r>
                        <a:rPr lang="en-US" sz="1200" u="none" strike="noStrike">
                          <a:effectLst/>
                        </a:rPr>
                        <a:t>IL</a:t>
                      </a:r>
                      <a:endParaRPr lang="en-US" sz="12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200" u="none" strike="noStrike">
                          <a:effectLst/>
                        </a:rPr>
                        <a:t>11182</a:t>
                      </a:r>
                      <a:endParaRPr lang="en-US" sz="12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848745189"/>
                  </a:ext>
                </a:extLst>
              </a:tr>
              <a:tr h="220480">
                <a:tc>
                  <a:txBody>
                    <a:bodyPr/>
                    <a:lstStyle/>
                    <a:p>
                      <a:pPr algn="ctr" fontAlgn="ctr"/>
                      <a:r>
                        <a:rPr lang="en-US" sz="1200" u="none" strike="noStrike" dirty="0">
                          <a:effectLst/>
                        </a:rPr>
                        <a:t>TX</a:t>
                      </a:r>
                      <a:endParaRPr lang="en-US" sz="12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200" u="none" strike="noStrike" dirty="0">
                          <a:effectLst/>
                        </a:rPr>
                        <a:t>9499</a:t>
                      </a:r>
                      <a:endParaRPr lang="en-US" sz="12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502870894"/>
                  </a:ext>
                </a:extLst>
              </a:tr>
              <a:tr h="220480">
                <a:tc>
                  <a:txBody>
                    <a:bodyPr/>
                    <a:lstStyle/>
                    <a:p>
                      <a:pPr algn="ctr" fontAlgn="ctr"/>
                      <a:r>
                        <a:rPr lang="en-US" sz="1200" u="none" strike="noStrike">
                          <a:effectLst/>
                        </a:rPr>
                        <a:t>MA</a:t>
                      </a:r>
                      <a:endParaRPr lang="en-US" sz="12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200" u="none" strike="noStrike">
                          <a:effectLst/>
                        </a:rPr>
                        <a:t>7524</a:t>
                      </a:r>
                      <a:endParaRPr lang="en-US" sz="12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841971153"/>
                  </a:ext>
                </a:extLst>
              </a:tr>
              <a:tr h="220480">
                <a:tc>
                  <a:txBody>
                    <a:bodyPr/>
                    <a:lstStyle/>
                    <a:p>
                      <a:pPr algn="ctr" fontAlgn="ctr"/>
                      <a:r>
                        <a:rPr lang="en-US" sz="1200" u="none" strike="noStrike">
                          <a:effectLst/>
                        </a:rPr>
                        <a:t>NJ</a:t>
                      </a:r>
                      <a:endParaRPr lang="en-US" sz="12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200" u="none" strike="noStrike">
                          <a:effectLst/>
                        </a:rPr>
                        <a:t>5121</a:t>
                      </a:r>
                      <a:endParaRPr lang="en-US" sz="12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135982583"/>
                  </a:ext>
                </a:extLst>
              </a:tr>
              <a:tr h="220480">
                <a:tc>
                  <a:txBody>
                    <a:bodyPr/>
                    <a:lstStyle/>
                    <a:p>
                      <a:pPr algn="ctr" fontAlgn="ctr"/>
                      <a:r>
                        <a:rPr lang="en-US" sz="1200" u="none" strike="noStrike">
                          <a:effectLst/>
                        </a:rPr>
                        <a:t>GA</a:t>
                      </a:r>
                      <a:endParaRPr lang="en-US" sz="12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200" u="none" strike="noStrike">
                          <a:effectLst/>
                        </a:rPr>
                        <a:t>4810</a:t>
                      </a:r>
                      <a:endParaRPr lang="en-US" sz="12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79375938"/>
                  </a:ext>
                </a:extLst>
              </a:tr>
              <a:tr h="220480">
                <a:tc>
                  <a:txBody>
                    <a:bodyPr/>
                    <a:lstStyle/>
                    <a:p>
                      <a:pPr algn="ctr" fontAlgn="ctr"/>
                      <a:r>
                        <a:rPr lang="en-US" sz="1200" u="none" strike="noStrike">
                          <a:effectLst/>
                        </a:rPr>
                        <a:t>CO</a:t>
                      </a:r>
                      <a:endParaRPr lang="en-US" sz="12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200" u="none" strike="noStrike">
                          <a:effectLst/>
                        </a:rPr>
                        <a:t>3831</a:t>
                      </a:r>
                      <a:endParaRPr lang="en-US" sz="12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491644359"/>
                  </a:ext>
                </a:extLst>
              </a:tr>
              <a:tr h="220480">
                <a:tc>
                  <a:txBody>
                    <a:bodyPr/>
                    <a:lstStyle/>
                    <a:p>
                      <a:pPr algn="ctr" fontAlgn="ctr"/>
                      <a:r>
                        <a:rPr lang="en-US" sz="1200" u="none" strike="noStrike">
                          <a:effectLst/>
                        </a:rPr>
                        <a:t>MI</a:t>
                      </a:r>
                      <a:endParaRPr lang="en-US" sz="12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200" u="none" strike="noStrike">
                          <a:effectLst/>
                        </a:rPr>
                        <a:t>3710</a:t>
                      </a:r>
                      <a:endParaRPr lang="en-US" sz="12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793348864"/>
                  </a:ext>
                </a:extLst>
              </a:tr>
              <a:tr h="220480">
                <a:tc>
                  <a:txBody>
                    <a:bodyPr/>
                    <a:lstStyle/>
                    <a:p>
                      <a:pPr algn="ctr" fontAlgn="ctr"/>
                      <a:r>
                        <a:rPr lang="en-US" sz="1200" u="none" strike="noStrike">
                          <a:effectLst/>
                        </a:rPr>
                        <a:t>NC</a:t>
                      </a:r>
                      <a:endParaRPr lang="en-US" sz="12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200" u="none" strike="noStrike" dirty="0">
                          <a:effectLst/>
                        </a:rPr>
                        <a:t>3483</a:t>
                      </a:r>
                      <a:endParaRPr lang="en-US" sz="12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873491215"/>
                  </a:ext>
                </a:extLst>
              </a:tr>
            </a:tbl>
          </a:graphicData>
        </a:graphic>
      </p:graphicFrame>
    </p:spTree>
    <p:extLst>
      <p:ext uri="{BB962C8B-B14F-4D97-AF65-F5344CB8AC3E}">
        <p14:creationId xmlns:p14="http://schemas.microsoft.com/office/powerpoint/2010/main" val="28535965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hidden="1">
            <a:extLst>
              <a:ext uri="{FF2B5EF4-FFF2-40B4-BE49-F238E27FC236}">
                <a16:creationId xmlns:a16="http://schemas.microsoft.com/office/drawing/2014/main" id="{9FDB6406-0CDB-4213-A1B6-DE47D953FED3}"/>
              </a:ext>
            </a:extLst>
          </p:cNvPr>
          <p:cNvSpPr>
            <a:spLocks noGrp="1"/>
          </p:cNvSpPr>
          <p:nvPr>
            <p:ph type="title" idx="4294967295"/>
          </p:nvPr>
        </p:nvSpPr>
        <p:spPr>
          <a:xfrm>
            <a:off x="0" y="365125"/>
            <a:ext cx="10515600" cy="1325563"/>
          </a:xfrm>
        </p:spPr>
        <p:txBody>
          <a:bodyPr/>
          <a:lstStyle/>
          <a:p>
            <a:r>
              <a:rPr lang="en-US" dirty="0"/>
              <a:t>Project analysis slide 3</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1163395"/>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Software Engineering</a:t>
            </a:r>
          </a:p>
          <a:p>
            <a:pPr algn="ctr"/>
            <a:r>
              <a:rPr lang="en-US" sz="2800" b="1" dirty="0">
                <a:solidFill>
                  <a:schemeClr val="tx1">
                    <a:lumMod val="75000"/>
                    <a:lumOff val="25000"/>
                  </a:schemeClr>
                </a:solidFill>
              </a:rPr>
              <a:t>John’s Salary Outlook</a:t>
            </a:r>
            <a:br>
              <a:rPr lang="en-US" sz="2800" dirty="0">
                <a:solidFill>
                  <a:schemeClr val="tx1">
                    <a:lumMod val="75000"/>
                    <a:lumOff val="25000"/>
                  </a:schemeClr>
                </a:solidFill>
              </a:rPr>
            </a:b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CF95D67C-A28E-8848-A563-D5C56587FB9A}"/>
              </a:ext>
            </a:extLst>
          </p:cNvPr>
          <p:cNvSpPr txBox="1"/>
          <p:nvPr/>
        </p:nvSpPr>
        <p:spPr>
          <a:xfrm>
            <a:off x="228600" y="1243890"/>
            <a:ext cx="5814392" cy="1200329"/>
          </a:xfrm>
          <a:prstGeom prst="rect">
            <a:avLst/>
          </a:prstGeom>
          <a:noFill/>
        </p:spPr>
        <p:txBody>
          <a:bodyPr wrap="square" rtlCol="0">
            <a:spAutoFit/>
          </a:bodyPr>
          <a:lstStyle/>
          <a:p>
            <a:r>
              <a:rPr lang="en-US" dirty="0"/>
              <a:t>Number of Future Promotions      : </a:t>
            </a:r>
            <a:r>
              <a:rPr lang="en-US" dirty="0">
                <a:solidFill>
                  <a:srgbClr val="FF0000"/>
                </a:solidFill>
              </a:rPr>
              <a:t>3</a:t>
            </a:r>
            <a:r>
              <a:rPr lang="en-US" dirty="0"/>
              <a:t> </a:t>
            </a:r>
            <a:endParaRPr lang="en-US" dirty="0">
              <a:solidFill>
                <a:srgbClr val="FF0000"/>
              </a:solidFill>
            </a:endParaRPr>
          </a:p>
          <a:p>
            <a:r>
              <a:rPr lang="en-US" dirty="0"/>
              <a:t>Assumed Yearly Salary Increase    : </a:t>
            </a:r>
            <a:r>
              <a:rPr lang="en-US" dirty="0">
                <a:solidFill>
                  <a:srgbClr val="FF0000"/>
                </a:solidFill>
              </a:rPr>
              <a:t>2%</a:t>
            </a:r>
            <a:endParaRPr lang="en-US" sz="1000" dirty="0"/>
          </a:p>
          <a:p>
            <a:r>
              <a:rPr lang="en-US" dirty="0"/>
              <a:t>Earnings Through Age 50               : </a:t>
            </a:r>
            <a:r>
              <a:rPr lang="en-US" dirty="0">
                <a:solidFill>
                  <a:srgbClr val="FF0000"/>
                </a:solidFill>
              </a:rPr>
              <a:t>$3,000,000</a:t>
            </a:r>
            <a:endParaRPr lang="en-US" sz="1000" dirty="0">
              <a:solidFill>
                <a:srgbClr val="FF0000"/>
              </a:solidFill>
            </a:endParaRPr>
          </a:p>
          <a:p>
            <a:r>
              <a:rPr lang="en-US" dirty="0"/>
              <a:t> </a:t>
            </a:r>
          </a:p>
        </p:txBody>
      </p:sp>
      <p:graphicFrame>
        <p:nvGraphicFramePr>
          <p:cNvPr id="13" name="Chart 12">
            <a:extLst>
              <a:ext uri="{FF2B5EF4-FFF2-40B4-BE49-F238E27FC236}">
                <a16:creationId xmlns:a16="http://schemas.microsoft.com/office/drawing/2014/main" id="{1C1C47D2-BEA4-C94D-ADE9-B1C6AE2156CB}"/>
              </a:ext>
            </a:extLst>
          </p:cNvPr>
          <p:cNvGraphicFramePr>
            <a:graphicFrameLocks/>
          </p:cNvGraphicFramePr>
          <p:nvPr>
            <p:extLst>
              <p:ext uri="{D42A27DB-BD31-4B8C-83A1-F6EECF244321}">
                <p14:modId xmlns:p14="http://schemas.microsoft.com/office/powerpoint/2010/main" val="4155837158"/>
              </p:ext>
            </p:extLst>
          </p:nvPr>
        </p:nvGraphicFramePr>
        <p:xfrm>
          <a:off x="5713955" y="1243890"/>
          <a:ext cx="5814391" cy="3440839"/>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3889336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hidden="1">
            <a:extLst>
              <a:ext uri="{FF2B5EF4-FFF2-40B4-BE49-F238E27FC236}">
                <a16:creationId xmlns:a16="http://schemas.microsoft.com/office/drawing/2014/main" id="{9FDB6406-0CDB-4213-A1B6-DE47D953FED3}"/>
              </a:ext>
            </a:extLst>
          </p:cNvPr>
          <p:cNvSpPr>
            <a:spLocks noGrp="1"/>
          </p:cNvSpPr>
          <p:nvPr>
            <p:ph type="title" idx="4294967295"/>
          </p:nvPr>
        </p:nvSpPr>
        <p:spPr>
          <a:xfrm>
            <a:off x="0" y="365125"/>
            <a:ext cx="10515600" cy="1325563"/>
          </a:xfrm>
        </p:spPr>
        <p:txBody>
          <a:bodyPr/>
          <a:lstStyle/>
          <a:p>
            <a:r>
              <a:rPr lang="en-US" dirty="0"/>
              <a:t>Project analysis slide 3</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1163395"/>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Software Engineering</a:t>
            </a:r>
          </a:p>
          <a:p>
            <a:pPr algn="ctr"/>
            <a:r>
              <a:rPr lang="en-US" sz="2800" b="1" dirty="0">
                <a:solidFill>
                  <a:schemeClr val="tx1">
                    <a:lumMod val="75000"/>
                    <a:lumOff val="25000"/>
                  </a:schemeClr>
                </a:solidFill>
              </a:rPr>
              <a:t>Discussion</a:t>
            </a:r>
            <a:br>
              <a:rPr lang="en-US" sz="2800" dirty="0">
                <a:solidFill>
                  <a:schemeClr val="tx1">
                    <a:lumMod val="75000"/>
                    <a:lumOff val="25000"/>
                  </a:schemeClr>
                </a:solidFill>
              </a:rPr>
            </a:b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BA6EDFB3-0EF5-644E-8D86-AE1168CB6EC5}"/>
              </a:ext>
            </a:extLst>
          </p:cNvPr>
          <p:cNvSpPr txBox="1"/>
          <p:nvPr/>
        </p:nvSpPr>
        <p:spPr>
          <a:xfrm>
            <a:off x="281608" y="1353895"/>
            <a:ext cx="6983488" cy="5078313"/>
          </a:xfrm>
          <a:prstGeom prst="rect">
            <a:avLst/>
          </a:prstGeom>
          <a:noFill/>
        </p:spPr>
        <p:txBody>
          <a:bodyPr wrap="square" rtlCol="0">
            <a:spAutoFit/>
          </a:bodyPr>
          <a:lstStyle/>
          <a:p>
            <a:pPr marL="285750" indent="-285750">
              <a:buFont typeface="Arial" panose="020B0604020202020204" pitchFamily="34" charset="0"/>
              <a:buChar char="•"/>
            </a:pPr>
            <a:r>
              <a:rPr lang="en-US" dirty="0"/>
              <a:t>Jobs exist throughout the country</a:t>
            </a:r>
          </a:p>
          <a:p>
            <a:pPr marL="285750" indent="-285750">
              <a:buFont typeface="Arial" panose="020B0604020202020204" pitchFamily="34" charset="0"/>
              <a:buChar char="•"/>
            </a:pPr>
            <a:r>
              <a:rPr lang="en-US" dirty="0"/>
              <a:t>7% of SW jobs exist in the South</a:t>
            </a:r>
          </a:p>
          <a:p>
            <a:pPr lvl="1"/>
            <a:r>
              <a:rPr lang="en-US" dirty="0"/>
              <a:t>			            : </a:t>
            </a:r>
            <a:r>
              <a:rPr lang="en-US" dirty="0">
                <a:solidFill>
                  <a:srgbClr val="FF0000"/>
                </a:solidFill>
              </a:rPr>
              <a:t>5,000 open roles in GA (12/2018)</a:t>
            </a:r>
          </a:p>
          <a:p>
            <a:pPr lvl="1"/>
            <a:r>
              <a:rPr lang="en-US" dirty="0"/>
              <a:t>			            : </a:t>
            </a:r>
            <a:r>
              <a:rPr lang="en-US" dirty="0">
                <a:solidFill>
                  <a:srgbClr val="FF0000"/>
                </a:solidFill>
              </a:rPr>
              <a:t>3,500 open roles in NC (12/2018)</a:t>
            </a:r>
          </a:p>
          <a:p>
            <a:pPr lvl="1"/>
            <a:r>
              <a:rPr lang="en-US" dirty="0">
                <a:solidFill>
                  <a:srgbClr val="FF0000"/>
                </a:solidFill>
              </a:rPr>
              <a:t>			            </a:t>
            </a:r>
            <a:r>
              <a:rPr lang="en-US" dirty="0"/>
              <a:t>: </a:t>
            </a:r>
            <a:r>
              <a:rPr lang="en-US" dirty="0">
                <a:solidFill>
                  <a:srgbClr val="FF0000"/>
                </a:solidFill>
              </a:rPr>
              <a:t>1,800 open roles in FL (12/2018)</a:t>
            </a:r>
          </a:p>
          <a:p>
            <a:pPr marL="285750" indent="-285750">
              <a:buFont typeface="Arial" panose="020B0604020202020204" pitchFamily="34" charset="0"/>
              <a:buChar char="•"/>
            </a:pPr>
            <a:r>
              <a:rPr lang="en-US" dirty="0"/>
              <a:t>4% of SW jobs exist in Texas</a:t>
            </a:r>
          </a:p>
          <a:p>
            <a:pPr lvl="1"/>
            <a:r>
              <a:rPr lang="en-US" dirty="0"/>
              <a:t>			            : </a:t>
            </a:r>
            <a:r>
              <a:rPr lang="en-US" dirty="0">
                <a:solidFill>
                  <a:srgbClr val="FF0000"/>
                </a:solidFill>
              </a:rPr>
              <a:t>10,000 open roles in TX (12/2018)</a:t>
            </a:r>
          </a:p>
          <a:p>
            <a:pPr lvl="1"/>
            <a:endParaRPr lang="en-US" dirty="0"/>
          </a:p>
          <a:p>
            <a:pPr lvl="1"/>
            <a:endParaRPr lang="en-US" dirty="0"/>
          </a:p>
          <a:p>
            <a:pPr marL="285750" indent="-285750">
              <a:buFont typeface="Arial" panose="020B0604020202020204" pitchFamily="34" charset="0"/>
              <a:buChar char="•"/>
            </a:pPr>
            <a:r>
              <a:rPr lang="en-US" dirty="0"/>
              <a:t>Top Industries                                  : </a:t>
            </a:r>
            <a:r>
              <a:rPr lang="en-US" dirty="0">
                <a:solidFill>
                  <a:srgbClr val="FF0000"/>
                </a:solidFill>
              </a:rPr>
              <a:t>Web, Cloud, Devices</a:t>
            </a:r>
          </a:p>
          <a:p>
            <a:pPr marL="285750" indent="-285750">
              <a:buFont typeface="Arial" panose="020B0604020202020204" pitchFamily="34" charset="0"/>
              <a:buChar char="•"/>
            </a:pPr>
            <a:r>
              <a:rPr lang="en-US" dirty="0"/>
              <a:t>Earnings Through Age 50               : </a:t>
            </a:r>
            <a:r>
              <a:rPr lang="en-US" dirty="0">
                <a:solidFill>
                  <a:srgbClr val="FF0000"/>
                </a:solidFill>
              </a:rPr>
              <a:t>$3,000,000</a:t>
            </a:r>
            <a:endParaRPr lang="en-US" sz="1000" dirty="0">
              <a:solidFill>
                <a:srgbClr val="FF0000"/>
              </a:solidFill>
            </a:endParaRPr>
          </a:p>
          <a:p>
            <a:pPr marL="285750" indent="-285750">
              <a:buFont typeface="Arial" panose="020B0604020202020204" pitchFamily="34" charset="0"/>
              <a:buChar char="•"/>
            </a:pPr>
            <a:endParaRPr lang="en-US" dirty="0">
              <a:solidFill>
                <a:srgbClr val="FF0000"/>
              </a:solidFill>
            </a:endParaRPr>
          </a:p>
          <a:p>
            <a:pPr marL="285750" indent="-285750">
              <a:buFont typeface="Arial" panose="020B0604020202020204" pitchFamily="34" charset="0"/>
              <a:buChar char="•"/>
            </a:pPr>
            <a:endParaRPr lang="en-US" dirty="0">
              <a:solidFill>
                <a:srgbClr val="FF0000"/>
              </a:solidFill>
            </a:endParaRPr>
          </a:p>
          <a:p>
            <a:r>
              <a:rPr lang="en-US" dirty="0">
                <a:solidFill>
                  <a:srgbClr val="00B050"/>
                </a:solidFill>
              </a:rPr>
              <a:t>SW appears to be in demand throughout the country. High growth through 2026</a:t>
            </a:r>
          </a:p>
          <a:p>
            <a:pPr marL="285750" indent="-285750">
              <a:buFont typeface="Arial" panose="020B0604020202020204" pitchFamily="34" charset="0"/>
              <a:buChar char="•"/>
            </a:pPr>
            <a:endParaRPr lang="en-US" dirty="0"/>
          </a:p>
          <a:p>
            <a:pPr lvl="1"/>
            <a:endParaRPr lang="en-US" dirty="0"/>
          </a:p>
          <a:p>
            <a:pPr marL="742950" lvl="1" indent="-285750">
              <a:buFont typeface="Arial" panose="020B0604020202020204" pitchFamily="34" charset="0"/>
              <a:buChar char="•"/>
            </a:pPr>
            <a:endParaRPr lang="en-US" dirty="0"/>
          </a:p>
        </p:txBody>
      </p:sp>
    </p:spTree>
    <p:extLst>
      <p:ext uri="{BB962C8B-B14F-4D97-AF65-F5344CB8AC3E}">
        <p14:creationId xmlns:p14="http://schemas.microsoft.com/office/powerpoint/2010/main" val="21349478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75F8BFE-B6C7-9049-B304-9F20C17CC098}"/>
              </a:ext>
            </a:extLst>
          </p:cNvPr>
          <p:cNvSpPr txBox="1"/>
          <p:nvPr/>
        </p:nvSpPr>
        <p:spPr>
          <a:xfrm>
            <a:off x="2840653" y="649266"/>
            <a:ext cx="6510693" cy="769441"/>
          </a:xfrm>
          <a:prstGeom prst="rect">
            <a:avLst/>
          </a:prstGeom>
          <a:noFill/>
        </p:spPr>
        <p:txBody>
          <a:bodyPr wrap="none" rtlCol="0">
            <a:spAutoFit/>
          </a:bodyPr>
          <a:lstStyle/>
          <a:p>
            <a:r>
              <a:rPr lang="en-US" sz="4400" dirty="0"/>
              <a:t>Medical Device Engineering</a:t>
            </a:r>
          </a:p>
        </p:txBody>
      </p:sp>
      <p:sp>
        <p:nvSpPr>
          <p:cNvPr id="3" name="Trapezoid 2">
            <a:extLst>
              <a:ext uri="{FF2B5EF4-FFF2-40B4-BE49-F238E27FC236}">
                <a16:creationId xmlns:a16="http://schemas.microsoft.com/office/drawing/2014/main" id="{A297A5D5-456D-2749-A232-BD4A53ED12E6}"/>
              </a:ext>
              <a:ext uri="{C183D7F6-B498-43B3-948B-1728B52AA6E4}">
                <adec:decorative xmlns:adec="http://schemas.microsoft.com/office/drawing/2017/decorative" val="1"/>
              </a:ext>
            </a:extLst>
          </p:cNvPr>
          <p:cNvSpPr/>
          <p:nvPr/>
        </p:nvSpPr>
        <p:spPr>
          <a:xfrm rot="5400000">
            <a:off x="1562280" y="2633599"/>
            <a:ext cx="4336142" cy="2044685"/>
          </a:xfrm>
          <a:prstGeom prst="trapezoid">
            <a:avLst/>
          </a:prstGeom>
          <a:solidFill>
            <a:schemeClr val="accent3">
              <a:lumMod val="75000"/>
              <a:alpha val="2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rapezoid 3">
            <a:extLst>
              <a:ext uri="{FF2B5EF4-FFF2-40B4-BE49-F238E27FC236}">
                <a16:creationId xmlns:a16="http://schemas.microsoft.com/office/drawing/2014/main" id="{CFC2111B-5B6E-054E-A3B3-1B95B347E18F}"/>
              </a:ext>
              <a:ext uri="{C183D7F6-B498-43B3-948B-1728B52AA6E4}">
                <adec:decorative xmlns:adec="http://schemas.microsoft.com/office/drawing/2017/decorative" val="1"/>
              </a:ext>
            </a:extLst>
          </p:cNvPr>
          <p:cNvSpPr/>
          <p:nvPr/>
        </p:nvSpPr>
        <p:spPr>
          <a:xfrm rot="5400000">
            <a:off x="3729079" y="2633599"/>
            <a:ext cx="4336142" cy="2044685"/>
          </a:xfrm>
          <a:prstGeom prst="trapezoid">
            <a:avLst/>
          </a:prstGeom>
          <a:solidFill>
            <a:schemeClr val="accent3">
              <a:lumMod val="75000"/>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rapezoid 4">
            <a:extLst>
              <a:ext uri="{FF2B5EF4-FFF2-40B4-BE49-F238E27FC236}">
                <a16:creationId xmlns:a16="http://schemas.microsoft.com/office/drawing/2014/main" id="{2F1D6B87-FAB2-AB43-AEA4-85BA72022327}"/>
              </a:ext>
              <a:ext uri="{C183D7F6-B498-43B3-948B-1728B52AA6E4}">
                <adec:decorative xmlns:adec="http://schemas.microsoft.com/office/drawing/2017/decorative" val="1"/>
              </a:ext>
            </a:extLst>
          </p:cNvPr>
          <p:cNvSpPr/>
          <p:nvPr/>
        </p:nvSpPr>
        <p:spPr>
          <a:xfrm rot="5400000">
            <a:off x="5895877" y="2633599"/>
            <a:ext cx="4336142" cy="2044685"/>
          </a:xfrm>
          <a:prstGeom prst="trapezoid">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3437A692-FE59-0849-9B8F-FD329A09B6E8}"/>
              </a:ext>
            </a:extLst>
          </p:cNvPr>
          <p:cNvSpPr/>
          <p:nvPr/>
        </p:nvSpPr>
        <p:spPr>
          <a:xfrm>
            <a:off x="3044551" y="2846802"/>
            <a:ext cx="1371600" cy="492443"/>
          </a:xfrm>
          <a:prstGeom prst="rect">
            <a:avLst/>
          </a:prstGeom>
        </p:spPr>
        <p:txBody>
          <a:bodyPr wrap="square" lIns="0" tIns="0" rIns="0" bIns="0">
            <a:spAutoFit/>
          </a:bodyPr>
          <a:lstStyle/>
          <a:p>
            <a:pPr algn="ctr"/>
            <a:r>
              <a:rPr lang="en-US" sz="1600" b="1" dirty="0">
                <a:solidFill>
                  <a:schemeClr val="bg1"/>
                </a:solidFill>
              </a:rPr>
              <a:t>Electrical Engineering</a:t>
            </a:r>
          </a:p>
        </p:txBody>
      </p:sp>
      <p:sp>
        <p:nvSpPr>
          <p:cNvPr id="7" name="Rectangle 6">
            <a:extLst>
              <a:ext uri="{FF2B5EF4-FFF2-40B4-BE49-F238E27FC236}">
                <a16:creationId xmlns:a16="http://schemas.microsoft.com/office/drawing/2014/main" id="{9E0BF6C5-1645-DB42-A3BA-0FBA65F0F64F}"/>
              </a:ext>
            </a:extLst>
          </p:cNvPr>
          <p:cNvSpPr/>
          <p:nvPr/>
        </p:nvSpPr>
        <p:spPr>
          <a:xfrm>
            <a:off x="5211350" y="2846802"/>
            <a:ext cx="1371600" cy="492443"/>
          </a:xfrm>
          <a:prstGeom prst="rect">
            <a:avLst/>
          </a:prstGeom>
        </p:spPr>
        <p:txBody>
          <a:bodyPr wrap="square" lIns="0" tIns="0" rIns="0" bIns="0">
            <a:spAutoFit/>
          </a:bodyPr>
          <a:lstStyle/>
          <a:p>
            <a:pPr algn="ctr"/>
            <a:r>
              <a:rPr lang="en-US" sz="1600" b="1" dirty="0">
                <a:solidFill>
                  <a:schemeClr val="bg1"/>
                </a:solidFill>
              </a:rPr>
              <a:t>Software </a:t>
            </a:r>
          </a:p>
          <a:p>
            <a:pPr algn="ctr"/>
            <a:r>
              <a:rPr lang="en-US" sz="1600" b="1" dirty="0">
                <a:solidFill>
                  <a:schemeClr val="bg1"/>
                </a:solidFill>
              </a:rPr>
              <a:t>Engineering</a:t>
            </a:r>
          </a:p>
        </p:txBody>
      </p:sp>
      <p:sp>
        <p:nvSpPr>
          <p:cNvPr id="8" name="Rectangle 7">
            <a:extLst>
              <a:ext uri="{FF2B5EF4-FFF2-40B4-BE49-F238E27FC236}">
                <a16:creationId xmlns:a16="http://schemas.microsoft.com/office/drawing/2014/main" id="{723833AB-1196-F445-85C9-0652CF8BD42F}"/>
              </a:ext>
            </a:extLst>
          </p:cNvPr>
          <p:cNvSpPr/>
          <p:nvPr/>
        </p:nvSpPr>
        <p:spPr>
          <a:xfrm>
            <a:off x="7378148" y="2846802"/>
            <a:ext cx="1371600" cy="492443"/>
          </a:xfrm>
          <a:prstGeom prst="rect">
            <a:avLst/>
          </a:prstGeom>
        </p:spPr>
        <p:txBody>
          <a:bodyPr wrap="square" lIns="0" tIns="0" rIns="0" bIns="0">
            <a:spAutoFit/>
          </a:bodyPr>
          <a:lstStyle/>
          <a:p>
            <a:pPr algn="ctr"/>
            <a:r>
              <a:rPr lang="en-US" sz="1600" b="1" dirty="0">
                <a:solidFill>
                  <a:schemeClr val="bg1"/>
                </a:solidFill>
              </a:rPr>
              <a:t>Biomedical</a:t>
            </a:r>
          </a:p>
          <a:p>
            <a:pPr algn="ctr"/>
            <a:r>
              <a:rPr lang="en-US" sz="1600" b="1" dirty="0">
                <a:solidFill>
                  <a:schemeClr val="bg1"/>
                </a:solidFill>
              </a:rPr>
              <a:t>Engineering</a:t>
            </a:r>
          </a:p>
        </p:txBody>
      </p:sp>
    </p:spTree>
    <p:extLst>
      <p:ext uri="{BB962C8B-B14F-4D97-AF65-F5344CB8AC3E}">
        <p14:creationId xmlns:p14="http://schemas.microsoft.com/office/powerpoint/2010/main" val="8405986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hidden="1">
            <a:extLst>
              <a:ext uri="{FF2B5EF4-FFF2-40B4-BE49-F238E27FC236}">
                <a16:creationId xmlns:a16="http://schemas.microsoft.com/office/drawing/2014/main" id="{9FDB6406-0CDB-4213-A1B6-DE47D953FED3}"/>
              </a:ext>
            </a:extLst>
          </p:cNvPr>
          <p:cNvSpPr>
            <a:spLocks noGrp="1"/>
          </p:cNvSpPr>
          <p:nvPr>
            <p:ph type="title" idx="4294967295"/>
          </p:nvPr>
        </p:nvSpPr>
        <p:spPr>
          <a:xfrm>
            <a:off x="0" y="365125"/>
            <a:ext cx="10515600" cy="1325563"/>
          </a:xfrm>
        </p:spPr>
        <p:txBody>
          <a:bodyPr/>
          <a:lstStyle/>
          <a:p>
            <a:r>
              <a:rPr lang="en-US" dirty="0"/>
              <a:t>Project analysis slide 3</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1163395"/>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Medical Device Engineering</a:t>
            </a:r>
          </a:p>
          <a:p>
            <a:pPr algn="ctr"/>
            <a:r>
              <a:rPr lang="en-US" sz="2800" b="1" dirty="0">
                <a:solidFill>
                  <a:schemeClr val="tx1">
                    <a:lumMod val="75000"/>
                    <a:lumOff val="25000"/>
                  </a:schemeClr>
                </a:solidFill>
              </a:rPr>
              <a:t>Overview</a:t>
            </a:r>
            <a:br>
              <a:rPr lang="en-US" sz="2800" dirty="0">
                <a:solidFill>
                  <a:schemeClr val="tx1">
                    <a:lumMod val="75000"/>
                    <a:lumOff val="25000"/>
                  </a:schemeClr>
                </a:solidFill>
              </a:rPr>
            </a:b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BA6EDFB3-0EF5-644E-8D86-AE1168CB6EC5}"/>
              </a:ext>
            </a:extLst>
          </p:cNvPr>
          <p:cNvSpPr txBox="1"/>
          <p:nvPr/>
        </p:nvSpPr>
        <p:spPr>
          <a:xfrm>
            <a:off x="795130" y="1262270"/>
            <a:ext cx="5814392" cy="1908215"/>
          </a:xfrm>
          <a:prstGeom prst="rect">
            <a:avLst/>
          </a:prstGeom>
          <a:noFill/>
        </p:spPr>
        <p:txBody>
          <a:bodyPr wrap="square" rtlCol="0">
            <a:spAutoFit/>
          </a:bodyPr>
          <a:lstStyle/>
          <a:p>
            <a:r>
              <a:rPr lang="en-US" dirty="0"/>
              <a:t>Number of Open Roles in the US : </a:t>
            </a:r>
            <a:r>
              <a:rPr lang="en-US" dirty="0">
                <a:solidFill>
                  <a:srgbClr val="FF0000"/>
                </a:solidFill>
              </a:rPr>
              <a:t>12, 421 </a:t>
            </a:r>
            <a:r>
              <a:rPr lang="en-US" sz="1000" dirty="0">
                <a:solidFill>
                  <a:srgbClr val="FF0000"/>
                </a:solidFill>
              </a:rPr>
              <a:t>[1]</a:t>
            </a:r>
            <a:endParaRPr lang="en-US" dirty="0">
              <a:solidFill>
                <a:srgbClr val="FF0000"/>
              </a:solidFill>
            </a:endParaRPr>
          </a:p>
          <a:p>
            <a:r>
              <a:rPr lang="en-US" dirty="0"/>
              <a:t>Number of Roles in the US            : </a:t>
            </a:r>
            <a:r>
              <a:rPr lang="en-US" dirty="0">
                <a:solidFill>
                  <a:srgbClr val="FF0000"/>
                </a:solidFill>
              </a:rPr>
              <a:t>21,300 </a:t>
            </a:r>
            <a:r>
              <a:rPr lang="en-US" sz="1000" dirty="0">
                <a:solidFill>
                  <a:srgbClr val="FF0000"/>
                </a:solidFill>
              </a:rPr>
              <a:t>[2]</a:t>
            </a:r>
            <a:endParaRPr lang="en-US" sz="1000" dirty="0"/>
          </a:p>
          <a:p>
            <a:r>
              <a:rPr lang="en-US" dirty="0"/>
              <a:t>Median Salary                                  : </a:t>
            </a:r>
            <a:r>
              <a:rPr lang="en-US" dirty="0">
                <a:solidFill>
                  <a:srgbClr val="FF0000"/>
                </a:solidFill>
              </a:rPr>
              <a:t>$88,040 </a:t>
            </a:r>
            <a:r>
              <a:rPr lang="en-US" sz="1000" dirty="0">
                <a:solidFill>
                  <a:srgbClr val="FF0000"/>
                </a:solidFill>
              </a:rPr>
              <a:t>[2]</a:t>
            </a:r>
          </a:p>
          <a:p>
            <a:r>
              <a:rPr lang="en-US" dirty="0"/>
              <a:t>% of Open Roles &gt; $95k/year        :  </a:t>
            </a:r>
            <a:r>
              <a:rPr lang="en-US" dirty="0">
                <a:solidFill>
                  <a:srgbClr val="FF0000"/>
                </a:solidFill>
              </a:rPr>
              <a:t>unknown</a:t>
            </a:r>
            <a:endParaRPr lang="en-US" sz="1000" dirty="0">
              <a:solidFill>
                <a:srgbClr val="FF0000"/>
              </a:solidFill>
            </a:endParaRPr>
          </a:p>
          <a:p>
            <a:r>
              <a:rPr lang="en-US" dirty="0"/>
              <a:t>Outlook 2016- 2026                        :  </a:t>
            </a:r>
            <a:r>
              <a:rPr lang="en-US" dirty="0">
                <a:solidFill>
                  <a:srgbClr val="FF0000"/>
                </a:solidFill>
              </a:rPr>
              <a:t>7% </a:t>
            </a:r>
            <a:r>
              <a:rPr lang="en-US" sz="1000" dirty="0">
                <a:solidFill>
                  <a:srgbClr val="FF0000"/>
                </a:solidFill>
              </a:rPr>
              <a:t>[2]</a:t>
            </a:r>
          </a:p>
          <a:p>
            <a:endParaRPr lang="en-US" sz="1000" dirty="0">
              <a:solidFill>
                <a:srgbClr val="FF0000"/>
              </a:solidFill>
            </a:endParaRPr>
          </a:p>
          <a:p>
            <a:r>
              <a:rPr lang="en-US" dirty="0"/>
              <a:t> </a:t>
            </a:r>
          </a:p>
        </p:txBody>
      </p:sp>
      <p:sp>
        <p:nvSpPr>
          <p:cNvPr id="4" name="Rectangle 3">
            <a:extLst>
              <a:ext uri="{FF2B5EF4-FFF2-40B4-BE49-F238E27FC236}">
                <a16:creationId xmlns:a16="http://schemas.microsoft.com/office/drawing/2014/main" id="{B3330855-FB24-884D-B0A2-E2C3E2D0DA06}"/>
              </a:ext>
            </a:extLst>
          </p:cNvPr>
          <p:cNvSpPr/>
          <p:nvPr/>
        </p:nvSpPr>
        <p:spPr>
          <a:xfrm>
            <a:off x="116910" y="6536695"/>
            <a:ext cx="6096000" cy="261610"/>
          </a:xfrm>
          <a:prstGeom prst="rect">
            <a:avLst/>
          </a:prstGeom>
        </p:spPr>
        <p:txBody>
          <a:bodyPr>
            <a:spAutoFit/>
          </a:bodyPr>
          <a:lstStyle/>
          <a:p>
            <a:r>
              <a:rPr lang="en-US" sz="1050" dirty="0"/>
              <a:t>[2] https://</a:t>
            </a:r>
            <a:r>
              <a:rPr lang="en-US" sz="1050" dirty="0" err="1"/>
              <a:t>www.bls.gov</a:t>
            </a:r>
            <a:r>
              <a:rPr lang="en-US" sz="1050" dirty="0"/>
              <a:t>/ooh/architecture-and-engineering/biomedical-</a:t>
            </a:r>
            <a:r>
              <a:rPr lang="en-US" sz="1050" dirty="0" err="1"/>
              <a:t>engineers.htm</a:t>
            </a:r>
            <a:endParaRPr lang="en-US" sz="1050" dirty="0"/>
          </a:p>
        </p:txBody>
      </p:sp>
      <p:sp>
        <p:nvSpPr>
          <p:cNvPr id="6" name="Rectangle 5">
            <a:extLst>
              <a:ext uri="{FF2B5EF4-FFF2-40B4-BE49-F238E27FC236}">
                <a16:creationId xmlns:a16="http://schemas.microsoft.com/office/drawing/2014/main" id="{3C02D0B5-F99E-DF47-8151-3FCB94DD0D81}"/>
              </a:ext>
            </a:extLst>
          </p:cNvPr>
          <p:cNvSpPr/>
          <p:nvPr/>
        </p:nvSpPr>
        <p:spPr>
          <a:xfrm>
            <a:off x="116910" y="6335102"/>
            <a:ext cx="6096000" cy="261610"/>
          </a:xfrm>
          <a:prstGeom prst="rect">
            <a:avLst/>
          </a:prstGeom>
        </p:spPr>
        <p:txBody>
          <a:bodyPr>
            <a:spAutoFit/>
          </a:bodyPr>
          <a:lstStyle/>
          <a:p>
            <a:r>
              <a:rPr lang="en-US" sz="1050" dirty="0"/>
              <a:t>[1]https://</a:t>
            </a:r>
            <a:r>
              <a:rPr lang="en-US" sz="1050" dirty="0" err="1"/>
              <a:t>www.indeed.com</a:t>
            </a:r>
            <a:r>
              <a:rPr lang="en-US" sz="1050" dirty="0"/>
              <a:t>/</a:t>
            </a:r>
            <a:r>
              <a:rPr lang="en-US" sz="1050" dirty="0" err="1"/>
              <a:t>jobs?q</a:t>
            </a:r>
            <a:r>
              <a:rPr lang="en-US" sz="1050" dirty="0"/>
              <a:t>=</a:t>
            </a:r>
            <a:r>
              <a:rPr lang="en-US" sz="1050" dirty="0" err="1"/>
              <a:t>Medical+Device+Engineer&amp;l</a:t>
            </a:r>
            <a:r>
              <a:rPr lang="en-US" sz="1050" dirty="0"/>
              <a:t>=</a:t>
            </a:r>
            <a:r>
              <a:rPr lang="en-US" sz="1050" dirty="0" err="1"/>
              <a:t>United+States</a:t>
            </a:r>
            <a:endParaRPr lang="en-US" sz="1050" dirty="0"/>
          </a:p>
        </p:txBody>
      </p:sp>
      <p:pic>
        <p:nvPicPr>
          <p:cNvPr id="7" name="Picture 6">
            <a:extLst>
              <a:ext uri="{FF2B5EF4-FFF2-40B4-BE49-F238E27FC236}">
                <a16:creationId xmlns:a16="http://schemas.microsoft.com/office/drawing/2014/main" id="{1B1B486D-870B-9248-B344-6519A0E411E8}"/>
              </a:ext>
            </a:extLst>
          </p:cNvPr>
          <p:cNvPicPr>
            <a:picLocks noChangeAspect="1"/>
          </p:cNvPicPr>
          <p:nvPr/>
        </p:nvPicPr>
        <p:blipFill>
          <a:blip r:embed="rId2"/>
          <a:stretch>
            <a:fillRect/>
          </a:stretch>
        </p:blipFill>
        <p:spPr>
          <a:xfrm>
            <a:off x="7176052" y="1262270"/>
            <a:ext cx="3810000" cy="4254500"/>
          </a:xfrm>
          <a:prstGeom prst="rect">
            <a:avLst/>
          </a:prstGeom>
        </p:spPr>
      </p:pic>
    </p:spTree>
    <p:extLst>
      <p:ext uri="{BB962C8B-B14F-4D97-AF65-F5344CB8AC3E}">
        <p14:creationId xmlns:p14="http://schemas.microsoft.com/office/powerpoint/2010/main" val="13487733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hidden="1">
            <a:extLst>
              <a:ext uri="{FF2B5EF4-FFF2-40B4-BE49-F238E27FC236}">
                <a16:creationId xmlns:a16="http://schemas.microsoft.com/office/drawing/2014/main" id="{9FDB6406-0CDB-4213-A1B6-DE47D953FED3}"/>
              </a:ext>
            </a:extLst>
          </p:cNvPr>
          <p:cNvSpPr>
            <a:spLocks noGrp="1"/>
          </p:cNvSpPr>
          <p:nvPr>
            <p:ph type="title" idx="4294967295"/>
          </p:nvPr>
        </p:nvSpPr>
        <p:spPr>
          <a:xfrm>
            <a:off x="0" y="365125"/>
            <a:ext cx="10515600" cy="1325563"/>
          </a:xfrm>
        </p:spPr>
        <p:txBody>
          <a:bodyPr/>
          <a:lstStyle/>
          <a:p>
            <a:r>
              <a:rPr lang="en-US" dirty="0"/>
              <a:t>Project analysis slide 3</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1163395"/>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Medical Device Engineering</a:t>
            </a:r>
          </a:p>
          <a:p>
            <a:pPr algn="ctr"/>
            <a:r>
              <a:rPr lang="en-US" sz="2800" b="1" dirty="0">
                <a:solidFill>
                  <a:schemeClr val="tx1">
                    <a:lumMod val="75000"/>
                    <a:lumOff val="25000"/>
                  </a:schemeClr>
                </a:solidFill>
              </a:rPr>
              <a:t>Geographic Analysis</a:t>
            </a:r>
            <a:br>
              <a:rPr lang="en-US" sz="2800" dirty="0">
                <a:solidFill>
                  <a:schemeClr val="tx1">
                    <a:lumMod val="75000"/>
                    <a:lumOff val="25000"/>
                  </a:schemeClr>
                </a:solidFill>
              </a:rPr>
            </a:b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BA6EDFB3-0EF5-644E-8D86-AE1168CB6EC5}"/>
              </a:ext>
            </a:extLst>
          </p:cNvPr>
          <p:cNvSpPr txBox="1"/>
          <p:nvPr/>
        </p:nvSpPr>
        <p:spPr>
          <a:xfrm>
            <a:off x="507985" y="1367505"/>
            <a:ext cx="5814392" cy="3447098"/>
          </a:xfrm>
          <a:prstGeom prst="rect">
            <a:avLst/>
          </a:prstGeom>
          <a:noFill/>
        </p:spPr>
        <p:txBody>
          <a:bodyPr wrap="square" rtlCol="0">
            <a:spAutoFit/>
          </a:bodyPr>
          <a:lstStyle/>
          <a:p>
            <a:r>
              <a:rPr lang="en-US" u="sng" dirty="0"/>
              <a:t>Top States for Employment:</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sz="1000" dirty="0">
              <a:solidFill>
                <a:srgbClr val="FF0000"/>
              </a:solidFill>
            </a:endParaRPr>
          </a:p>
          <a:p>
            <a:endParaRPr lang="en-US" sz="1000" dirty="0">
              <a:solidFill>
                <a:srgbClr val="FF0000"/>
              </a:solidFill>
            </a:endParaRPr>
          </a:p>
          <a:p>
            <a:r>
              <a:rPr lang="en-US" dirty="0"/>
              <a:t> </a:t>
            </a:r>
          </a:p>
        </p:txBody>
      </p:sp>
      <p:pic>
        <p:nvPicPr>
          <p:cNvPr id="4" name="Picture 3" descr="A picture containing text&#13;&#10;&#13;&#10;Description automatically generated">
            <a:extLst>
              <a:ext uri="{FF2B5EF4-FFF2-40B4-BE49-F238E27FC236}">
                <a16:creationId xmlns:a16="http://schemas.microsoft.com/office/drawing/2014/main" id="{CC5D9D43-72C7-EE4C-AD25-F7246F67A3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76373" y="1464539"/>
            <a:ext cx="4735360" cy="3244599"/>
          </a:xfrm>
          <a:prstGeom prst="rect">
            <a:avLst/>
          </a:prstGeom>
        </p:spPr>
      </p:pic>
      <p:graphicFrame>
        <p:nvGraphicFramePr>
          <p:cNvPr id="5" name="Table 4">
            <a:extLst>
              <a:ext uri="{FF2B5EF4-FFF2-40B4-BE49-F238E27FC236}">
                <a16:creationId xmlns:a16="http://schemas.microsoft.com/office/drawing/2014/main" id="{7AC59CD0-815F-8C42-BB9A-2AD165B14039}"/>
              </a:ext>
            </a:extLst>
          </p:cNvPr>
          <p:cNvGraphicFramePr>
            <a:graphicFrameLocks noGrp="1"/>
          </p:cNvGraphicFramePr>
          <p:nvPr>
            <p:extLst>
              <p:ext uri="{D42A27DB-BD31-4B8C-83A1-F6EECF244321}">
                <p14:modId xmlns:p14="http://schemas.microsoft.com/office/powerpoint/2010/main" val="3668023593"/>
              </p:ext>
            </p:extLst>
          </p:nvPr>
        </p:nvGraphicFramePr>
        <p:xfrm>
          <a:off x="616907" y="1872989"/>
          <a:ext cx="2476500" cy="2235200"/>
        </p:xfrm>
        <a:graphic>
          <a:graphicData uri="http://schemas.openxmlformats.org/drawingml/2006/table">
            <a:tbl>
              <a:tblPr>
                <a:tableStyleId>{5C22544A-7EE6-4342-B048-85BDC9FD1C3A}</a:tableStyleId>
              </a:tblPr>
              <a:tblGrid>
                <a:gridCol w="825500">
                  <a:extLst>
                    <a:ext uri="{9D8B030D-6E8A-4147-A177-3AD203B41FA5}">
                      <a16:colId xmlns:a16="http://schemas.microsoft.com/office/drawing/2014/main" val="1034181411"/>
                    </a:ext>
                  </a:extLst>
                </a:gridCol>
                <a:gridCol w="825500">
                  <a:extLst>
                    <a:ext uri="{9D8B030D-6E8A-4147-A177-3AD203B41FA5}">
                      <a16:colId xmlns:a16="http://schemas.microsoft.com/office/drawing/2014/main" val="3280042919"/>
                    </a:ext>
                  </a:extLst>
                </a:gridCol>
                <a:gridCol w="825500">
                  <a:extLst>
                    <a:ext uri="{9D8B030D-6E8A-4147-A177-3AD203B41FA5}">
                      <a16:colId xmlns:a16="http://schemas.microsoft.com/office/drawing/2014/main" val="3806312606"/>
                    </a:ext>
                  </a:extLst>
                </a:gridCol>
              </a:tblGrid>
              <a:tr h="203200">
                <a:tc>
                  <a:txBody>
                    <a:bodyPr/>
                    <a:lstStyle/>
                    <a:p>
                      <a:pPr algn="l" fontAlgn="b"/>
                      <a:r>
                        <a:rPr lang="en-US" sz="1200" b="1" u="none" strike="noStrike">
                          <a:effectLst/>
                        </a:rPr>
                        <a:t>State</a:t>
                      </a:r>
                      <a:endParaRPr lang="en-US" sz="1200" b="1" i="0" u="none" strike="noStrike">
                        <a:solidFill>
                          <a:srgbClr val="FFFFFF"/>
                        </a:solidFill>
                        <a:effectLst/>
                        <a:latin typeface="Calibri" panose="020F0502020204030204" pitchFamily="34" charset="0"/>
                      </a:endParaRPr>
                    </a:p>
                  </a:txBody>
                  <a:tcPr marL="9525" marR="9525" marT="9525" marB="0" anchor="b"/>
                </a:tc>
                <a:tc>
                  <a:txBody>
                    <a:bodyPr/>
                    <a:lstStyle/>
                    <a:p>
                      <a:pPr algn="l" fontAlgn="b"/>
                      <a:r>
                        <a:rPr lang="en-US" sz="1200" b="1" u="none" strike="noStrike">
                          <a:effectLst/>
                        </a:rPr>
                        <a:t>Jobs</a:t>
                      </a:r>
                      <a:endParaRPr lang="en-US" sz="1200" b="1" i="0" u="none" strike="noStrike">
                        <a:solidFill>
                          <a:srgbClr val="FFFFFF"/>
                        </a:solidFill>
                        <a:effectLst/>
                        <a:latin typeface="Calibri" panose="020F0502020204030204" pitchFamily="34" charset="0"/>
                      </a:endParaRPr>
                    </a:p>
                  </a:txBody>
                  <a:tcPr marL="9525" marR="9525" marT="9525" marB="0" anchor="b"/>
                </a:tc>
                <a:tc>
                  <a:txBody>
                    <a:bodyPr/>
                    <a:lstStyle/>
                    <a:p>
                      <a:pPr algn="l" fontAlgn="b"/>
                      <a:r>
                        <a:rPr lang="en-US" sz="1200" b="1" u="none" strike="noStrike" dirty="0">
                          <a:effectLst/>
                        </a:rPr>
                        <a:t>Percent</a:t>
                      </a:r>
                      <a:endParaRPr lang="en-US" sz="1200" b="1" i="0" u="none" strike="noStrike" dirty="0">
                        <a:solidFill>
                          <a:srgbClr val="FFFFFF"/>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502519314"/>
                  </a:ext>
                </a:extLst>
              </a:tr>
              <a:tr h="203200">
                <a:tc>
                  <a:txBody>
                    <a:bodyPr/>
                    <a:lstStyle/>
                    <a:p>
                      <a:pPr algn="l" fontAlgn="b"/>
                      <a:r>
                        <a:rPr lang="en-US" sz="1200" u="none" strike="noStrike">
                          <a:effectLst/>
                        </a:rPr>
                        <a:t>CA</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3361</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29%</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3223733"/>
                  </a:ext>
                </a:extLst>
              </a:tr>
              <a:tr h="203200">
                <a:tc>
                  <a:txBody>
                    <a:bodyPr/>
                    <a:lstStyle/>
                    <a:p>
                      <a:pPr algn="l" fontAlgn="b"/>
                      <a:r>
                        <a:rPr lang="en-US" sz="1200" u="none" strike="noStrike">
                          <a:effectLst/>
                        </a:rPr>
                        <a:t>MA</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1687</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14%</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074306945"/>
                  </a:ext>
                </a:extLst>
              </a:tr>
              <a:tr h="203200">
                <a:tc>
                  <a:txBody>
                    <a:bodyPr/>
                    <a:lstStyle/>
                    <a:p>
                      <a:pPr algn="l" fontAlgn="b"/>
                      <a:r>
                        <a:rPr lang="en-US" sz="1200" u="none" strike="noStrike">
                          <a:effectLst/>
                        </a:rPr>
                        <a:t>TX</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1038</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9%</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779908498"/>
                  </a:ext>
                </a:extLst>
              </a:tr>
              <a:tr h="203200">
                <a:tc>
                  <a:txBody>
                    <a:bodyPr/>
                    <a:lstStyle/>
                    <a:p>
                      <a:pPr algn="l" fontAlgn="b"/>
                      <a:r>
                        <a:rPr lang="en-US" sz="1200" u="none" strike="noStrike">
                          <a:effectLst/>
                        </a:rPr>
                        <a:t>MN</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782</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7%</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157887724"/>
                  </a:ext>
                </a:extLst>
              </a:tr>
              <a:tr h="203200">
                <a:tc>
                  <a:txBody>
                    <a:bodyPr/>
                    <a:lstStyle/>
                    <a:p>
                      <a:pPr algn="l" fontAlgn="b"/>
                      <a:r>
                        <a:rPr lang="en-US" sz="1200" u="none" strike="noStrike">
                          <a:effectLst/>
                        </a:rPr>
                        <a:t>CT</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750</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6%</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040922509"/>
                  </a:ext>
                </a:extLst>
              </a:tr>
              <a:tr h="203200">
                <a:tc>
                  <a:txBody>
                    <a:bodyPr/>
                    <a:lstStyle/>
                    <a:p>
                      <a:pPr algn="l" fontAlgn="b"/>
                      <a:r>
                        <a:rPr lang="en-US" sz="1200" u="none" strike="noStrike">
                          <a:effectLst/>
                        </a:rPr>
                        <a:t>AZ</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594</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5%</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041996330"/>
                  </a:ext>
                </a:extLst>
              </a:tr>
              <a:tr h="203200">
                <a:tc>
                  <a:txBody>
                    <a:bodyPr/>
                    <a:lstStyle/>
                    <a:p>
                      <a:pPr algn="l" fontAlgn="b"/>
                      <a:r>
                        <a:rPr lang="en-US" sz="1200" u="none" strike="noStrike">
                          <a:effectLst/>
                        </a:rPr>
                        <a:t>IL</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435</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4%</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820837667"/>
                  </a:ext>
                </a:extLst>
              </a:tr>
              <a:tr h="203200">
                <a:tc>
                  <a:txBody>
                    <a:bodyPr/>
                    <a:lstStyle/>
                    <a:p>
                      <a:pPr algn="l" fontAlgn="b"/>
                      <a:r>
                        <a:rPr lang="en-US" sz="1200" u="none" strike="noStrike">
                          <a:effectLst/>
                        </a:rPr>
                        <a:t>MI</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340</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3%</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703926695"/>
                  </a:ext>
                </a:extLst>
              </a:tr>
              <a:tr h="203200">
                <a:tc>
                  <a:txBody>
                    <a:bodyPr/>
                    <a:lstStyle/>
                    <a:p>
                      <a:pPr algn="l" fontAlgn="b"/>
                      <a:r>
                        <a:rPr lang="en-US" sz="1200" u="none" strike="noStrike">
                          <a:effectLst/>
                        </a:rPr>
                        <a:t>FL</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273</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2%</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06145739"/>
                  </a:ext>
                </a:extLst>
              </a:tr>
              <a:tr h="203200">
                <a:tc>
                  <a:txBody>
                    <a:bodyPr/>
                    <a:lstStyle/>
                    <a:p>
                      <a:pPr algn="l" fontAlgn="b"/>
                      <a:r>
                        <a:rPr lang="en-US" sz="1200" u="none" strike="noStrike">
                          <a:effectLst/>
                        </a:rPr>
                        <a:t>OH</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256</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dirty="0">
                          <a:effectLst/>
                        </a:rPr>
                        <a:t>2%</a:t>
                      </a:r>
                      <a:endParaRPr lang="en-US" sz="12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331404445"/>
                  </a:ext>
                </a:extLst>
              </a:tr>
            </a:tbl>
          </a:graphicData>
        </a:graphic>
      </p:graphicFrame>
      <p:sp>
        <p:nvSpPr>
          <p:cNvPr id="10" name="TextBox 9">
            <a:extLst>
              <a:ext uri="{FF2B5EF4-FFF2-40B4-BE49-F238E27FC236}">
                <a16:creationId xmlns:a16="http://schemas.microsoft.com/office/drawing/2014/main" id="{AAD90752-3A3B-EC44-843C-3A2F6497ED58}"/>
              </a:ext>
            </a:extLst>
          </p:cNvPr>
          <p:cNvSpPr txBox="1"/>
          <p:nvPr/>
        </p:nvSpPr>
        <p:spPr>
          <a:xfrm>
            <a:off x="507985" y="4213703"/>
            <a:ext cx="5814392" cy="3016210"/>
          </a:xfrm>
          <a:prstGeom prst="rect">
            <a:avLst/>
          </a:prstGeom>
          <a:noFill/>
        </p:spPr>
        <p:txBody>
          <a:bodyPr wrap="square" rtlCol="0">
            <a:spAutoFit/>
          </a:bodyPr>
          <a:lstStyle/>
          <a:p>
            <a:r>
              <a:rPr lang="en-US" b="1" dirty="0"/>
              <a:t>75% of Medical Device Engineering Jobs are in:</a:t>
            </a:r>
          </a:p>
          <a:p>
            <a:pPr marL="285750" indent="-285750">
              <a:buFont typeface="Arial" panose="020B0604020202020204" pitchFamily="34" charset="0"/>
              <a:buChar char="•"/>
            </a:pPr>
            <a:r>
              <a:rPr lang="en-US" dirty="0"/>
              <a:t>California</a:t>
            </a:r>
          </a:p>
          <a:p>
            <a:pPr marL="285750" indent="-285750">
              <a:buFont typeface="Arial" panose="020B0604020202020204" pitchFamily="34" charset="0"/>
              <a:buChar char="•"/>
            </a:pPr>
            <a:r>
              <a:rPr lang="en-US" dirty="0"/>
              <a:t>Massachusetts</a:t>
            </a:r>
          </a:p>
          <a:p>
            <a:pPr marL="285750" indent="-285750">
              <a:buFont typeface="Arial" panose="020B0604020202020204" pitchFamily="34" charset="0"/>
              <a:buChar char="•"/>
            </a:pPr>
            <a:r>
              <a:rPr lang="en-US" dirty="0"/>
              <a:t>Texas</a:t>
            </a:r>
          </a:p>
          <a:p>
            <a:pPr marL="285750" indent="-285750">
              <a:buFont typeface="Arial" panose="020B0604020202020204" pitchFamily="34" charset="0"/>
              <a:buChar char="•"/>
            </a:pPr>
            <a:r>
              <a:rPr lang="en-US" dirty="0"/>
              <a:t>Minnesota</a:t>
            </a:r>
          </a:p>
          <a:p>
            <a:pPr marL="285750" indent="-285750">
              <a:buFont typeface="Arial" panose="020B0604020202020204" pitchFamily="34" charset="0"/>
              <a:buChar char="•"/>
            </a:pPr>
            <a:r>
              <a:rPr lang="en-US" dirty="0"/>
              <a:t>Connecticut</a:t>
            </a:r>
          </a:p>
          <a:p>
            <a:pPr marL="285750" indent="-285750">
              <a:buFont typeface="Arial" panose="020B0604020202020204" pitchFamily="34" charset="0"/>
              <a:buChar char="•"/>
            </a:pPr>
            <a:r>
              <a:rPr lang="en-US" dirty="0"/>
              <a:t>Arizona</a:t>
            </a:r>
          </a:p>
          <a:p>
            <a:pPr marL="285750" indent="-285750">
              <a:buFont typeface="Arial" panose="020B0604020202020204" pitchFamily="34" charset="0"/>
              <a:buChar char="•"/>
            </a:pPr>
            <a:r>
              <a:rPr lang="en-US" dirty="0"/>
              <a:t>Illinois</a:t>
            </a:r>
          </a:p>
          <a:p>
            <a:pPr marL="285750" indent="-285750">
              <a:buFont typeface="Arial" panose="020B0604020202020204" pitchFamily="34" charset="0"/>
              <a:buChar char="•"/>
            </a:pPr>
            <a:r>
              <a:rPr lang="en-US" dirty="0"/>
              <a:t>Michigan </a:t>
            </a:r>
            <a:endParaRPr lang="en-US" sz="1000" dirty="0">
              <a:solidFill>
                <a:srgbClr val="FF0000"/>
              </a:solidFill>
            </a:endParaRPr>
          </a:p>
          <a:p>
            <a:endParaRPr lang="en-US" sz="1000" dirty="0">
              <a:solidFill>
                <a:srgbClr val="FF0000"/>
              </a:solidFill>
            </a:endParaRPr>
          </a:p>
          <a:p>
            <a:r>
              <a:rPr lang="en-US" dirty="0"/>
              <a:t> </a:t>
            </a:r>
          </a:p>
        </p:txBody>
      </p:sp>
    </p:spTree>
    <p:extLst>
      <p:ext uri="{BB962C8B-B14F-4D97-AF65-F5344CB8AC3E}">
        <p14:creationId xmlns:p14="http://schemas.microsoft.com/office/powerpoint/2010/main" val="10794312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50BAF6-1FDD-3849-989B-D54E9A7306D5}"/>
              </a:ext>
            </a:extLst>
          </p:cNvPr>
          <p:cNvSpPr>
            <a:spLocks noGrp="1"/>
          </p:cNvSpPr>
          <p:nvPr>
            <p:ph type="title"/>
          </p:nvPr>
        </p:nvSpPr>
        <p:spPr/>
        <p:txBody>
          <a:bodyPr/>
          <a:lstStyle/>
          <a:p>
            <a:r>
              <a:rPr lang="en-US" dirty="0"/>
              <a:t>Goal</a:t>
            </a:r>
          </a:p>
        </p:txBody>
      </p:sp>
      <p:sp>
        <p:nvSpPr>
          <p:cNvPr id="3" name="Content Placeholder 2">
            <a:extLst>
              <a:ext uri="{FF2B5EF4-FFF2-40B4-BE49-F238E27FC236}">
                <a16:creationId xmlns:a16="http://schemas.microsoft.com/office/drawing/2014/main" id="{A90D9629-99B7-844A-AAA9-04C51451EA72}"/>
              </a:ext>
            </a:extLst>
          </p:cNvPr>
          <p:cNvSpPr>
            <a:spLocks noGrp="1"/>
          </p:cNvSpPr>
          <p:nvPr>
            <p:ph idx="1"/>
          </p:nvPr>
        </p:nvSpPr>
        <p:spPr/>
        <p:txBody>
          <a:bodyPr/>
          <a:lstStyle/>
          <a:p>
            <a:r>
              <a:rPr lang="en-US" dirty="0"/>
              <a:t>Answer the following questions:</a:t>
            </a:r>
          </a:p>
          <a:p>
            <a:pPr lvl="1"/>
            <a:r>
              <a:rPr lang="en-US" dirty="0"/>
              <a:t>How can I make $150,000/year by 35?</a:t>
            </a:r>
          </a:p>
          <a:p>
            <a:pPr lvl="1"/>
            <a:r>
              <a:rPr lang="en-US" dirty="0"/>
              <a:t>What regions can best utilize my skillsets?</a:t>
            </a:r>
          </a:p>
          <a:p>
            <a:pPr lvl="1"/>
            <a:r>
              <a:rPr lang="en-US" dirty="0"/>
              <a:t>Which of my three backgrounds (EE, SW, BME) provide the most earning potential and best employability?</a:t>
            </a:r>
          </a:p>
          <a:p>
            <a:pPr lvl="1"/>
            <a:r>
              <a:rPr lang="en-US" dirty="0"/>
              <a:t>Which career path provides the highest ceiling? </a:t>
            </a:r>
          </a:p>
          <a:p>
            <a:pPr lvl="1"/>
            <a:r>
              <a:rPr lang="en-US" dirty="0"/>
              <a:t>Which career path provides the best return on investment?</a:t>
            </a:r>
          </a:p>
        </p:txBody>
      </p:sp>
    </p:spTree>
    <p:extLst>
      <p:ext uri="{BB962C8B-B14F-4D97-AF65-F5344CB8AC3E}">
        <p14:creationId xmlns:p14="http://schemas.microsoft.com/office/powerpoint/2010/main" val="29868491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hidden="1">
            <a:extLst>
              <a:ext uri="{FF2B5EF4-FFF2-40B4-BE49-F238E27FC236}">
                <a16:creationId xmlns:a16="http://schemas.microsoft.com/office/drawing/2014/main" id="{9FDB6406-0CDB-4213-A1B6-DE47D953FED3}"/>
              </a:ext>
            </a:extLst>
          </p:cNvPr>
          <p:cNvSpPr>
            <a:spLocks noGrp="1"/>
          </p:cNvSpPr>
          <p:nvPr>
            <p:ph type="title" idx="4294967295"/>
          </p:nvPr>
        </p:nvSpPr>
        <p:spPr>
          <a:xfrm>
            <a:off x="0" y="365125"/>
            <a:ext cx="10515600" cy="1325563"/>
          </a:xfrm>
        </p:spPr>
        <p:txBody>
          <a:bodyPr/>
          <a:lstStyle/>
          <a:p>
            <a:r>
              <a:rPr lang="en-US" dirty="0"/>
              <a:t>Project analysis slide 3</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1163395"/>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Medical Device Engineering</a:t>
            </a:r>
          </a:p>
          <a:p>
            <a:pPr algn="ctr"/>
            <a:r>
              <a:rPr lang="en-US" sz="2800" b="1" dirty="0">
                <a:solidFill>
                  <a:schemeClr val="tx1">
                    <a:lumMod val="75000"/>
                    <a:lumOff val="25000"/>
                  </a:schemeClr>
                </a:solidFill>
              </a:rPr>
              <a:t>Employer Analysis</a:t>
            </a:r>
            <a:br>
              <a:rPr lang="en-US" sz="2800" dirty="0">
                <a:solidFill>
                  <a:schemeClr val="tx1">
                    <a:lumMod val="75000"/>
                    <a:lumOff val="25000"/>
                  </a:schemeClr>
                </a:solidFill>
              </a:rPr>
            </a:b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BA6EDFB3-0EF5-644E-8D86-AE1168CB6EC5}"/>
              </a:ext>
            </a:extLst>
          </p:cNvPr>
          <p:cNvSpPr txBox="1"/>
          <p:nvPr/>
        </p:nvSpPr>
        <p:spPr>
          <a:xfrm>
            <a:off x="240082" y="1249415"/>
            <a:ext cx="5814392" cy="646331"/>
          </a:xfrm>
          <a:prstGeom prst="rect">
            <a:avLst/>
          </a:prstGeom>
          <a:noFill/>
        </p:spPr>
        <p:txBody>
          <a:bodyPr wrap="square" rtlCol="0">
            <a:spAutoFit/>
          </a:bodyPr>
          <a:lstStyle/>
          <a:p>
            <a:r>
              <a:rPr lang="en-US" dirty="0"/>
              <a:t>TBD</a:t>
            </a:r>
            <a:endParaRPr lang="en-US" dirty="0">
              <a:solidFill>
                <a:srgbClr val="FF0000"/>
              </a:solidFill>
            </a:endParaRPr>
          </a:p>
          <a:p>
            <a:pPr marL="285750" indent="-285750">
              <a:buFont typeface="Arial" panose="020B0604020202020204" pitchFamily="34" charset="0"/>
              <a:buChar char="•"/>
            </a:pPr>
            <a:endParaRPr lang="en-US" dirty="0">
              <a:solidFill>
                <a:srgbClr val="FF0000"/>
              </a:solidFill>
            </a:endParaRPr>
          </a:p>
        </p:txBody>
      </p:sp>
    </p:spTree>
    <p:extLst>
      <p:ext uri="{BB962C8B-B14F-4D97-AF65-F5344CB8AC3E}">
        <p14:creationId xmlns:p14="http://schemas.microsoft.com/office/powerpoint/2010/main" val="36077193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hidden="1">
            <a:extLst>
              <a:ext uri="{FF2B5EF4-FFF2-40B4-BE49-F238E27FC236}">
                <a16:creationId xmlns:a16="http://schemas.microsoft.com/office/drawing/2014/main" id="{9FDB6406-0CDB-4213-A1B6-DE47D953FED3}"/>
              </a:ext>
            </a:extLst>
          </p:cNvPr>
          <p:cNvSpPr>
            <a:spLocks noGrp="1"/>
          </p:cNvSpPr>
          <p:nvPr>
            <p:ph type="title" idx="4294967295"/>
          </p:nvPr>
        </p:nvSpPr>
        <p:spPr>
          <a:xfrm>
            <a:off x="0" y="365125"/>
            <a:ext cx="10515600" cy="1325563"/>
          </a:xfrm>
        </p:spPr>
        <p:txBody>
          <a:bodyPr/>
          <a:lstStyle/>
          <a:p>
            <a:r>
              <a:rPr lang="en-US" dirty="0"/>
              <a:t>Project analysis slide 3</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1163395"/>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Medical Device Engineering</a:t>
            </a:r>
          </a:p>
          <a:p>
            <a:pPr algn="ctr"/>
            <a:r>
              <a:rPr lang="en-US" sz="2800" b="1" dirty="0">
                <a:solidFill>
                  <a:schemeClr val="tx1">
                    <a:lumMod val="75000"/>
                    <a:lumOff val="25000"/>
                  </a:schemeClr>
                </a:solidFill>
              </a:rPr>
              <a:t>Discussion</a:t>
            </a:r>
            <a:br>
              <a:rPr lang="en-US" sz="2800" dirty="0">
                <a:solidFill>
                  <a:schemeClr val="tx1">
                    <a:lumMod val="75000"/>
                    <a:lumOff val="25000"/>
                  </a:schemeClr>
                </a:solidFill>
              </a:rPr>
            </a:b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BA6EDFB3-0EF5-644E-8D86-AE1168CB6EC5}"/>
              </a:ext>
            </a:extLst>
          </p:cNvPr>
          <p:cNvSpPr txBox="1"/>
          <p:nvPr/>
        </p:nvSpPr>
        <p:spPr>
          <a:xfrm>
            <a:off x="281608" y="1353895"/>
            <a:ext cx="6983488" cy="5909310"/>
          </a:xfrm>
          <a:prstGeom prst="rect">
            <a:avLst/>
          </a:prstGeom>
          <a:noFill/>
        </p:spPr>
        <p:txBody>
          <a:bodyPr wrap="square" rtlCol="0">
            <a:spAutoFit/>
          </a:bodyPr>
          <a:lstStyle/>
          <a:p>
            <a:pPr marL="285750" indent="-285750">
              <a:buFont typeface="Arial" panose="020B0604020202020204" pitchFamily="34" charset="0"/>
              <a:buChar char="•"/>
            </a:pPr>
            <a:r>
              <a:rPr lang="en-US" dirty="0"/>
              <a:t>Field is very small and dominated by a few players</a:t>
            </a:r>
          </a:p>
          <a:p>
            <a:pPr marL="285750" indent="-285750">
              <a:buFont typeface="Arial" panose="020B0604020202020204" pitchFamily="34" charset="0"/>
              <a:buChar char="•"/>
            </a:pPr>
            <a:r>
              <a:rPr lang="en-US" dirty="0"/>
              <a:t>Jobs are in pockets around the country</a:t>
            </a:r>
          </a:p>
          <a:p>
            <a:pPr marL="285750" indent="-285750">
              <a:buFont typeface="Arial" panose="020B0604020202020204" pitchFamily="34" charset="0"/>
              <a:buChar char="•"/>
            </a:pPr>
            <a:r>
              <a:rPr lang="en-US" dirty="0"/>
              <a:t>3% of MDE jobs exist in the South</a:t>
            </a:r>
          </a:p>
          <a:p>
            <a:pPr lvl="1"/>
            <a:r>
              <a:rPr lang="en-US" dirty="0"/>
              <a:t>			            : </a:t>
            </a:r>
            <a:r>
              <a:rPr lang="en-US" dirty="0">
                <a:solidFill>
                  <a:srgbClr val="FF0000"/>
                </a:solidFill>
              </a:rPr>
              <a:t>200 open roles in GA (12/2018)</a:t>
            </a:r>
          </a:p>
          <a:p>
            <a:pPr lvl="1"/>
            <a:r>
              <a:rPr lang="en-US" dirty="0"/>
              <a:t>			            : </a:t>
            </a:r>
            <a:r>
              <a:rPr lang="en-US" dirty="0">
                <a:solidFill>
                  <a:srgbClr val="FF0000"/>
                </a:solidFill>
              </a:rPr>
              <a:t>26 open roles in NC (12/2018)</a:t>
            </a:r>
          </a:p>
          <a:p>
            <a:pPr lvl="1"/>
            <a:r>
              <a:rPr lang="en-US" dirty="0">
                <a:solidFill>
                  <a:srgbClr val="FF0000"/>
                </a:solidFill>
              </a:rPr>
              <a:t>			            </a:t>
            </a:r>
            <a:r>
              <a:rPr lang="en-US" dirty="0"/>
              <a:t>: </a:t>
            </a:r>
            <a:r>
              <a:rPr lang="en-US" dirty="0">
                <a:solidFill>
                  <a:srgbClr val="FF0000"/>
                </a:solidFill>
              </a:rPr>
              <a:t>273 open roles in FL (12/2018)</a:t>
            </a:r>
          </a:p>
          <a:p>
            <a:pPr marL="285750" indent="-285750">
              <a:buFont typeface="Arial" panose="020B0604020202020204" pitchFamily="34" charset="0"/>
              <a:buChar char="•"/>
            </a:pPr>
            <a:r>
              <a:rPr lang="en-US" dirty="0"/>
              <a:t>10% of MDE jobs exist in Texas</a:t>
            </a:r>
          </a:p>
          <a:p>
            <a:pPr lvl="1"/>
            <a:r>
              <a:rPr lang="en-US" dirty="0"/>
              <a:t>			            : </a:t>
            </a:r>
            <a:r>
              <a:rPr lang="en-US" dirty="0">
                <a:solidFill>
                  <a:srgbClr val="FF0000"/>
                </a:solidFill>
              </a:rPr>
              <a:t>1100 open roles in TX (12/2018)</a:t>
            </a:r>
          </a:p>
          <a:p>
            <a:pPr lvl="1"/>
            <a:endParaRPr lang="en-US" dirty="0"/>
          </a:p>
          <a:p>
            <a:pPr lvl="1"/>
            <a:endParaRPr lang="en-US" dirty="0"/>
          </a:p>
          <a:p>
            <a:pPr marL="285750" indent="-285750">
              <a:buFont typeface="Arial" panose="020B0604020202020204" pitchFamily="34" charset="0"/>
              <a:buChar char="•"/>
            </a:pPr>
            <a:r>
              <a:rPr lang="en-US" dirty="0"/>
              <a:t>Earnings Through Age 50               : </a:t>
            </a:r>
            <a:r>
              <a:rPr lang="en-US" dirty="0">
                <a:solidFill>
                  <a:srgbClr val="FF0000"/>
                </a:solidFill>
              </a:rPr>
              <a:t>unknown </a:t>
            </a:r>
            <a:endParaRPr lang="en-US" sz="1000" dirty="0">
              <a:solidFill>
                <a:srgbClr val="FF0000"/>
              </a:solidFill>
            </a:endParaRPr>
          </a:p>
          <a:p>
            <a:pPr marL="285750" indent="-285750">
              <a:buFont typeface="Arial" panose="020B0604020202020204" pitchFamily="34" charset="0"/>
              <a:buChar char="•"/>
            </a:pPr>
            <a:endParaRPr lang="en-US" dirty="0">
              <a:solidFill>
                <a:srgbClr val="FF0000"/>
              </a:solidFill>
            </a:endParaRPr>
          </a:p>
          <a:p>
            <a:pPr marL="285750" indent="-285750">
              <a:buFont typeface="Arial" panose="020B0604020202020204" pitchFamily="34" charset="0"/>
              <a:buChar char="•"/>
            </a:pPr>
            <a:endParaRPr lang="en-US" dirty="0">
              <a:solidFill>
                <a:srgbClr val="FF0000"/>
              </a:solidFill>
            </a:endParaRPr>
          </a:p>
          <a:p>
            <a:r>
              <a:rPr lang="en-US" dirty="0">
                <a:solidFill>
                  <a:srgbClr val="00B050"/>
                </a:solidFill>
              </a:rPr>
              <a:t>Medical Device Engineering appears to be a very small field with careers existing mostly in California, Massachusetts, and Minnesota. The field will only experience average growth through 2026. Tailoring a background to medical device engineering does not seem optimal for high employability in the South.</a:t>
            </a:r>
          </a:p>
          <a:p>
            <a:pPr marL="285750" indent="-285750">
              <a:buFont typeface="Arial" panose="020B0604020202020204" pitchFamily="34" charset="0"/>
              <a:buChar char="•"/>
            </a:pPr>
            <a:endParaRPr lang="en-US" dirty="0"/>
          </a:p>
          <a:p>
            <a:pPr lvl="1"/>
            <a:endParaRPr lang="en-US" dirty="0"/>
          </a:p>
          <a:p>
            <a:pPr marL="742950" lvl="1" indent="-285750">
              <a:buFont typeface="Arial" panose="020B0604020202020204" pitchFamily="34" charset="0"/>
              <a:buChar char="•"/>
            </a:pPr>
            <a:endParaRPr lang="en-US" dirty="0"/>
          </a:p>
        </p:txBody>
      </p:sp>
    </p:spTree>
    <p:extLst>
      <p:ext uri="{BB962C8B-B14F-4D97-AF65-F5344CB8AC3E}">
        <p14:creationId xmlns:p14="http://schemas.microsoft.com/office/powerpoint/2010/main" val="23538075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75F8BFE-B6C7-9049-B304-9F20C17CC098}"/>
              </a:ext>
            </a:extLst>
          </p:cNvPr>
          <p:cNvSpPr txBox="1"/>
          <p:nvPr/>
        </p:nvSpPr>
        <p:spPr>
          <a:xfrm>
            <a:off x="3291590" y="649266"/>
            <a:ext cx="5032147" cy="769441"/>
          </a:xfrm>
          <a:prstGeom prst="rect">
            <a:avLst/>
          </a:prstGeom>
          <a:noFill/>
        </p:spPr>
        <p:txBody>
          <a:bodyPr wrap="none" rtlCol="0">
            <a:spAutoFit/>
          </a:bodyPr>
          <a:lstStyle/>
          <a:p>
            <a:r>
              <a:rPr lang="en-US" sz="4400" dirty="0"/>
              <a:t>Comparing the Fields</a:t>
            </a:r>
          </a:p>
        </p:txBody>
      </p:sp>
      <p:sp>
        <p:nvSpPr>
          <p:cNvPr id="3" name="Trapezoid 2">
            <a:extLst>
              <a:ext uri="{FF2B5EF4-FFF2-40B4-BE49-F238E27FC236}">
                <a16:creationId xmlns:a16="http://schemas.microsoft.com/office/drawing/2014/main" id="{A297A5D5-456D-2749-A232-BD4A53ED12E6}"/>
              </a:ext>
              <a:ext uri="{C183D7F6-B498-43B3-948B-1728B52AA6E4}">
                <adec:decorative xmlns:adec="http://schemas.microsoft.com/office/drawing/2017/decorative" val="1"/>
              </a:ext>
            </a:extLst>
          </p:cNvPr>
          <p:cNvSpPr/>
          <p:nvPr/>
        </p:nvSpPr>
        <p:spPr>
          <a:xfrm rot="5400000">
            <a:off x="1562280" y="2633599"/>
            <a:ext cx="4336142" cy="2044685"/>
          </a:xfrm>
          <a:prstGeom prst="trapezoid">
            <a:avLst/>
          </a:prstGeom>
          <a:solidFill>
            <a:schemeClr val="accent3">
              <a:lumMod val="75000"/>
              <a:alpha val="2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rapezoid 3">
            <a:extLst>
              <a:ext uri="{FF2B5EF4-FFF2-40B4-BE49-F238E27FC236}">
                <a16:creationId xmlns:a16="http://schemas.microsoft.com/office/drawing/2014/main" id="{CFC2111B-5B6E-054E-A3B3-1B95B347E18F}"/>
              </a:ext>
              <a:ext uri="{C183D7F6-B498-43B3-948B-1728B52AA6E4}">
                <adec:decorative xmlns:adec="http://schemas.microsoft.com/office/drawing/2017/decorative" val="1"/>
              </a:ext>
            </a:extLst>
          </p:cNvPr>
          <p:cNvSpPr/>
          <p:nvPr/>
        </p:nvSpPr>
        <p:spPr>
          <a:xfrm rot="5400000">
            <a:off x="3729079" y="2633599"/>
            <a:ext cx="4336142" cy="2044685"/>
          </a:xfrm>
          <a:prstGeom prst="trapezoid">
            <a:avLst/>
          </a:prstGeom>
          <a:solidFill>
            <a:schemeClr val="accent3">
              <a:lumMod val="75000"/>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rapezoid 4">
            <a:extLst>
              <a:ext uri="{FF2B5EF4-FFF2-40B4-BE49-F238E27FC236}">
                <a16:creationId xmlns:a16="http://schemas.microsoft.com/office/drawing/2014/main" id="{2F1D6B87-FAB2-AB43-AEA4-85BA72022327}"/>
              </a:ext>
              <a:ext uri="{C183D7F6-B498-43B3-948B-1728B52AA6E4}">
                <adec:decorative xmlns:adec="http://schemas.microsoft.com/office/drawing/2017/decorative" val="1"/>
              </a:ext>
            </a:extLst>
          </p:cNvPr>
          <p:cNvSpPr/>
          <p:nvPr/>
        </p:nvSpPr>
        <p:spPr>
          <a:xfrm rot="5400000">
            <a:off x="5895877" y="2633599"/>
            <a:ext cx="4336142" cy="2044685"/>
          </a:xfrm>
          <a:prstGeom prst="trapezoid">
            <a:avLst/>
          </a:prstGeom>
          <a:solidFill>
            <a:schemeClr val="accent3">
              <a:lumMod val="75000"/>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3437A692-FE59-0849-9B8F-FD329A09B6E8}"/>
              </a:ext>
            </a:extLst>
          </p:cNvPr>
          <p:cNvSpPr/>
          <p:nvPr/>
        </p:nvSpPr>
        <p:spPr>
          <a:xfrm>
            <a:off x="3044551" y="2846802"/>
            <a:ext cx="1371600" cy="492443"/>
          </a:xfrm>
          <a:prstGeom prst="rect">
            <a:avLst/>
          </a:prstGeom>
        </p:spPr>
        <p:txBody>
          <a:bodyPr wrap="square" lIns="0" tIns="0" rIns="0" bIns="0">
            <a:spAutoFit/>
          </a:bodyPr>
          <a:lstStyle/>
          <a:p>
            <a:pPr algn="ctr"/>
            <a:r>
              <a:rPr lang="en-US" sz="1600" b="1" dirty="0">
                <a:solidFill>
                  <a:schemeClr val="bg1"/>
                </a:solidFill>
              </a:rPr>
              <a:t>Electrical Engineering</a:t>
            </a:r>
          </a:p>
        </p:txBody>
      </p:sp>
      <p:sp>
        <p:nvSpPr>
          <p:cNvPr id="7" name="Rectangle 6">
            <a:extLst>
              <a:ext uri="{FF2B5EF4-FFF2-40B4-BE49-F238E27FC236}">
                <a16:creationId xmlns:a16="http://schemas.microsoft.com/office/drawing/2014/main" id="{9E0BF6C5-1645-DB42-A3BA-0FBA65F0F64F}"/>
              </a:ext>
            </a:extLst>
          </p:cNvPr>
          <p:cNvSpPr/>
          <p:nvPr/>
        </p:nvSpPr>
        <p:spPr>
          <a:xfrm>
            <a:off x="5211350" y="2846802"/>
            <a:ext cx="1371600" cy="492443"/>
          </a:xfrm>
          <a:prstGeom prst="rect">
            <a:avLst/>
          </a:prstGeom>
        </p:spPr>
        <p:txBody>
          <a:bodyPr wrap="square" lIns="0" tIns="0" rIns="0" bIns="0">
            <a:spAutoFit/>
          </a:bodyPr>
          <a:lstStyle/>
          <a:p>
            <a:pPr algn="ctr"/>
            <a:r>
              <a:rPr lang="en-US" sz="1600" b="1" dirty="0">
                <a:solidFill>
                  <a:schemeClr val="bg1"/>
                </a:solidFill>
              </a:rPr>
              <a:t>Software </a:t>
            </a:r>
          </a:p>
          <a:p>
            <a:pPr algn="ctr"/>
            <a:r>
              <a:rPr lang="en-US" sz="1600" b="1" dirty="0">
                <a:solidFill>
                  <a:schemeClr val="bg1"/>
                </a:solidFill>
              </a:rPr>
              <a:t>Engineering</a:t>
            </a:r>
          </a:p>
        </p:txBody>
      </p:sp>
      <p:sp>
        <p:nvSpPr>
          <p:cNvPr id="8" name="Rectangle 7">
            <a:extLst>
              <a:ext uri="{FF2B5EF4-FFF2-40B4-BE49-F238E27FC236}">
                <a16:creationId xmlns:a16="http://schemas.microsoft.com/office/drawing/2014/main" id="{723833AB-1196-F445-85C9-0652CF8BD42F}"/>
              </a:ext>
            </a:extLst>
          </p:cNvPr>
          <p:cNvSpPr/>
          <p:nvPr/>
        </p:nvSpPr>
        <p:spPr>
          <a:xfrm>
            <a:off x="7378148" y="2846802"/>
            <a:ext cx="1371600" cy="492443"/>
          </a:xfrm>
          <a:prstGeom prst="rect">
            <a:avLst/>
          </a:prstGeom>
        </p:spPr>
        <p:txBody>
          <a:bodyPr wrap="square" lIns="0" tIns="0" rIns="0" bIns="0">
            <a:spAutoFit/>
          </a:bodyPr>
          <a:lstStyle/>
          <a:p>
            <a:pPr algn="ctr"/>
            <a:r>
              <a:rPr lang="en-US" sz="1600" b="1" dirty="0">
                <a:solidFill>
                  <a:schemeClr val="bg1"/>
                </a:solidFill>
              </a:rPr>
              <a:t>Biomedical</a:t>
            </a:r>
          </a:p>
          <a:p>
            <a:pPr algn="ctr"/>
            <a:r>
              <a:rPr lang="en-US" sz="1600" b="1" dirty="0">
                <a:solidFill>
                  <a:schemeClr val="bg1"/>
                </a:solidFill>
              </a:rPr>
              <a:t>Engineering</a:t>
            </a:r>
          </a:p>
        </p:txBody>
      </p:sp>
    </p:spTree>
    <p:extLst>
      <p:ext uri="{BB962C8B-B14F-4D97-AF65-F5344CB8AC3E}">
        <p14:creationId xmlns:p14="http://schemas.microsoft.com/office/powerpoint/2010/main" val="34526612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hidden="1">
            <a:extLst>
              <a:ext uri="{FF2B5EF4-FFF2-40B4-BE49-F238E27FC236}">
                <a16:creationId xmlns:a16="http://schemas.microsoft.com/office/drawing/2014/main" id="{9FDB6406-0CDB-4213-A1B6-DE47D953FED3}"/>
              </a:ext>
            </a:extLst>
          </p:cNvPr>
          <p:cNvSpPr>
            <a:spLocks noGrp="1"/>
          </p:cNvSpPr>
          <p:nvPr>
            <p:ph type="title" idx="4294967295"/>
          </p:nvPr>
        </p:nvSpPr>
        <p:spPr>
          <a:xfrm>
            <a:off x="0" y="365125"/>
            <a:ext cx="10515600" cy="1325563"/>
          </a:xfrm>
        </p:spPr>
        <p:txBody>
          <a:bodyPr/>
          <a:lstStyle/>
          <a:p>
            <a:r>
              <a:rPr lang="en-US" dirty="0"/>
              <a:t>Project analysis slide 3</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1163395"/>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Comparing EE, SW, BME</a:t>
            </a:r>
          </a:p>
          <a:p>
            <a:pPr algn="ctr"/>
            <a:r>
              <a:rPr lang="en-US" sz="2800" b="1" dirty="0">
                <a:solidFill>
                  <a:schemeClr val="tx1">
                    <a:lumMod val="75000"/>
                    <a:lumOff val="25000"/>
                  </a:schemeClr>
                </a:solidFill>
              </a:rPr>
              <a:t>Field Sizes</a:t>
            </a:r>
            <a:br>
              <a:rPr lang="en-US" sz="2800" dirty="0">
                <a:solidFill>
                  <a:schemeClr val="tx1">
                    <a:lumMod val="75000"/>
                    <a:lumOff val="25000"/>
                  </a:schemeClr>
                </a:solidFill>
              </a:rPr>
            </a:b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graphicFrame>
        <p:nvGraphicFramePr>
          <p:cNvPr id="10" name="Chart 9">
            <a:extLst>
              <a:ext uri="{FF2B5EF4-FFF2-40B4-BE49-F238E27FC236}">
                <a16:creationId xmlns:a16="http://schemas.microsoft.com/office/drawing/2014/main" id="{5C083567-68EC-3B4E-AE3C-DB06D6CDF2F3}"/>
              </a:ext>
            </a:extLst>
          </p:cNvPr>
          <p:cNvGraphicFramePr>
            <a:graphicFrameLocks/>
          </p:cNvGraphicFramePr>
          <p:nvPr>
            <p:extLst>
              <p:ext uri="{D42A27DB-BD31-4B8C-83A1-F6EECF244321}">
                <p14:modId xmlns:p14="http://schemas.microsoft.com/office/powerpoint/2010/main" val="882890546"/>
              </p:ext>
            </p:extLst>
          </p:nvPr>
        </p:nvGraphicFramePr>
        <p:xfrm>
          <a:off x="5340654" y="1353895"/>
          <a:ext cx="6496050" cy="3778250"/>
        </p:xfrm>
        <a:graphic>
          <a:graphicData uri="http://schemas.openxmlformats.org/drawingml/2006/chart">
            <c:chart xmlns:c="http://schemas.openxmlformats.org/drawingml/2006/chart" xmlns:r="http://schemas.openxmlformats.org/officeDocument/2006/relationships" r:id="rId2"/>
          </a:graphicData>
        </a:graphic>
      </p:graphicFrame>
      <p:sp>
        <p:nvSpPr>
          <p:cNvPr id="12" name="TextBox 11">
            <a:extLst>
              <a:ext uri="{FF2B5EF4-FFF2-40B4-BE49-F238E27FC236}">
                <a16:creationId xmlns:a16="http://schemas.microsoft.com/office/drawing/2014/main" id="{0E1DCE23-0DB4-8B4E-8F0A-DE59B01D0395}"/>
              </a:ext>
            </a:extLst>
          </p:cNvPr>
          <p:cNvSpPr txBox="1"/>
          <p:nvPr/>
        </p:nvSpPr>
        <p:spPr>
          <a:xfrm>
            <a:off x="228600" y="1353895"/>
            <a:ext cx="5814392" cy="3016210"/>
          </a:xfrm>
          <a:prstGeom prst="rect">
            <a:avLst/>
          </a:prstGeom>
          <a:noFill/>
        </p:spPr>
        <p:txBody>
          <a:bodyPr wrap="square" rtlCol="0">
            <a:spAutoFit/>
          </a:bodyPr>
          <a:lstStyle/>
          <a:p>
            <a:pPr marL="285750" indent="-285750">
              <a:buFont typeface="Arial" panose="020B0604020202020204" pitchFamily="34" charset="0"/>
              <a:buChar char="•"/>
            </a:pPr>
            <a:r>
              <a:rPr lang="en-US" dirty="0"/>
              <a:t>Medical Device Engineering is a VERY small field</a:t>
            </a:r>
          </a:p>
          <a:p>
            <a:pPr marL="285750" indent="-285750">
              <a:buFont typeface="Arial" panose="020B0604020202020204" pitchFamily="34" charset="0"/>
              <a:buChar char="•"/>
            </a:pPr>
            <a:r>
              <a:rPr lang="en-US" dirty="0"/>
              <a:t>Software Engineering is incredibly large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r>
              <a:rPr lang="en-US" b="1" dirty="0"/>
              <a:t>Observation: </a:t>
            </a:r>
            <a:r>
              <a:rPr lang="en-US" dirty="0"/>
              <a:t>It might not make sense to bias career </a:t>
            </a:r>
          </a:p>
          <a:p>
            <a:r>
              <a:rPr lang="en-US" dirty="0"/>
              <a:t>towards medical device engineering as jobs</a:t>
            </a:r>
          </a:p>
          <a:p>
            <a:r>
              <a:rPr lang="en-US" dirty="0"/>
              <a:t>are few and far between. </a:t>
            </a:r>
          </a:p>
          <a:p>
            <a:endParaRPr lang="en-US" dirty="0"/>
          </a:p>
          <a:p>
            <a:endParaRPr lang="en-US" sz="1000" dirty="0">
              <a:solidFill>
                <a:srgbClr val="FF0000"/>
              </a:solidFill>
            </a:endParaRPr>
          </a:p>
          <a:p>
            <a:r>
              <a:rPr lang="en-US" dirty="0"/>
              <a:t> </a:t>
            </a:r>
          </a:p>
        </p:txBody>
      </p:sp>
    </p:spTree>
    <p:extLst>
      <p:ext uri="{BB962C8B-B14F-4D97-AF65-F5344CB8AC3E}">
        <p14:creationId xmlns:p14="http://schemas.microsoft.com/office/powerpoint/2010/main" val="25819480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hidden="1">
            <a:extLst>
              <a:ext uri="{FF2B5EF4-FFF2-40B4-BE49-F238E27FC236}">
                <a16:creationId xmlns:a16="http://schemas.microsoft.com/office/drawing/2014/main" id="{9FDB6406-0CDB-4213-A1B6-DE47D953FED3}"/>
              </a:ext>
            </a:extLst>
          </p:cNvPr>
          <p:cNvSpPr>
            <a:spLocks noGrp="1"/>
          </p:cNvSpPr>
          <p:nvPr>
            <p:ph type="title" idx="4294967295"/>
          </p:nvPr>
        </p:nvSpPr>
        <p:spPr>
          <a:xfrm>
            <a:off x="0" y="365125"/>
            <a:ext cx="10515600" cy="1325563"/>
          </a:xfrm>
        </p:spPr>
        <p:txBody>
          <a:bodyPr/>
          <a:lstStyle/>
          <a:p>
            <a:r>
              <a:rPr lang="en-US" dirty="0"/>
              <a:t>Project analysis slide 3</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1163395"/>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Comparing EE, SW, BME</a:t>
            </a:r>
          </a:p>
          <a:p>
            <a:pPr algn="ctr"/>
            <a:r>
              <a:rPr lang="en-US" sz="2800" b="1" dirty="0">
                <a:solidFill>
                  <a:schemeClr val="tx1">
                    <a:lumMod val="75000"/>
                    <a:lumOff val="25000"/>
                  </a:schemeClr>
                </a:solidFill>
              </a:rPr>
              <a:t>Projected Field Growth</a:t>
            </a:r>
            <a:br>
              <a:rPr lang="en-US" sz="2800" dirty="0">
                <a:solidFill>
                  <a:schemeClr val="tx1">
                    <a:lumMod val="75000"/>
                    <a:lumOff val="25000"/>
                  </a:schemeClr>
                </a:solidFill>
              </a:rPr>
            </a:b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0E1DCE23-0DB4-8B4E-8F0A-DE59B01D0395}"/>
              </a:ext>
            </a:extLst>
          </p:cNvPr>
          <p:cNvSpPr txBox="1"/>
          <p:nvPr/>
        </p:nvSpPr>
        <p:spPr>
          <a:xfrm>
            <a:off x="228600" y="1353895"/>
            <a:ext cx="5814392" cy="1631216"/>
          </a:xfrm>
          <a:prstGeom prst="rect">
            <a:avLst/>
          </a:prstGeom>
          <a:noFill/>
        </p:spPr>
        <p:txBody>
          <a:bodyPr wrap="square" rtlCol="0">
            <a:spAutoFit/>
          </a:bodyPr>
          <a:lstStyle/>
          <a:p>
            <a:pPr marL="285750" indent="-285750">
              <a:buFont typeface="Arial" panose="020B0604020202020204" pitchFamily="34" charset="0"/>
              <a:buChar char="•"/>
            </a:pPr>
            <a:r>
              <a:rPr lang="en-US" dirty="0"/>
              <a:t>Software will grow well above average through 2026</a:t>
            </a:r>
          </a:p>
          <a:p>
            <a:pPr marL="285750" indent="-285750">
              <a:buFont typeface="Arial" panose="020B0604020202020204" pitchFamily="34" charset="0"/>
              <a:buChar char="•"/>
            </a:pPr>
            <a:r>
              <a:rPr lang="en-US" dirty="0"/>
              <a:t>Electrical Engineering and Medical Device Engineering fields will experience average growth</a:t>
            </a:r>
          </a:p>
          <a:p>
            <a:endParaRPr lang="en-US" dirty="0"/>
          </a:p>
          <a:p>
            <a:endParaRPr lang="en-US" sz="1000" dirty="0">
              <a:solidFill>
                <a:srgbClr val="FF0000"/>
              </a:solidFill>
            </a:endParaRPr>
          </a:p>
          <a:p>
            <a:r>
              <a:rPr lang="en-US" dirty="0"/>
              <a:t> </a:t>
            </a:r>
          </a:p>
        </p:txBody>
      </p:sp>
      <p:graphicFrame>
        <p:nvGraphicFramePr>
          <p:cNvPr id="13" name="Chart 12">
            <a:extLst>
              <a:ext uri="{FF2B5EF4-FFF2-40B4-BE49-F238E27FC236}">
                <a16:creationId xmlns:a16="http://schemas.microsoft.com/office/drawing/2014/main" id="{07C9C554-8865-E54C-9EB8-B4BD03259697}"/>
              </a:ext>
            </a:extLst>
          </p:cNvPr>
          <p:cNvGraphicFramePr>
            <a:graphicFrameLocks/>
          </p:cNvGraphicFramePr>
          <p:nvPr>
            <p:extLst>
              <p:ext uri="{D42A27DB-BD31-4B8C-83A1-F6EECF244321}">
                <p14:modId xmlns:p14="http://schemas.microsoft.com/office/powerpoint/2010/main" val="646854897"/>
              </p:ext>
            </p:extLst>
          </p:nvPr>
        </p:nvGraphicFramePr>
        <p:xfrm>
          <a:off x="6149009" y="1686293"/>
          <a:ext cx="5212097" cy="3148754"/>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6897491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hidden="1">
            <a:extLst>
              <a:ext uri="{FF2B5EF4-FFF2-40B4-BE49-F238E27FC236}">
                <a16:creationId xmlns:a16="http://schemas.microsoft.com/office/drawing/2014/main" id="{9FDB6406-0CDB-4213-A1B6-DE47D953FED3}"/>
              </a:ext>
            </a:extLst>
          </p:cNvPr>
          <p:cNvSpPr>
            <a:spLocks noGrp="1"/>
          </p:cNvSpPr>
          <p:nvPr>
            <p:ph type="title" idx="4294967295"/>
          </p:nvPr>
        </p:nvSpPr>
        <p:spPr>
          <a:xfrm>
            <a:off x="0" y="365125"/>
            <a:ext cx="10515600" cy="1325563"/>
          </a:xfrm>
        </p:spPr>
        <p:txBody>
          <a:bodyPr/>
          <a:lstStyle/>
          <a:p>
            <a:r>
              <a:rPr lang="en-US" dirty="0"/>
              <a:t>Project analysis slide 3</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1163395"/>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Comparing EE, SW, BME</a:t>
            </a:r>
          </a:p>
          <a:p>
            <a:pPr algn="ctr"/>
            <a:r>
              <a:rPr lang="en-US" sz="2800" b="1" dirty="0">
                <a:solidFill>
                  <a:schemeClr val="tx1">
                    <a:lumMod val="75000"/>
                    <a:lumOff val="25000"/>
                  </a:schemeClr>
                </a:solidFill>
              </a:rPr>
              <a:t>Job Geography</a:t>
            </a:r>
            <a:br>
              <a:rPr lang="en-US" sz="2800" dirty="0">
                <a:solidFill>
                  <a:schemeClr val="tx1">
                    <a:lumMod val="75000"/>
                    <a:lumOff val="25000"/>
                  </a:schemeClr>
                </a:solidFill>
              </a:rPr>
            </a:b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pic>
        <p:nvPicPr>
          <p:cNvPr id="10" name="Picture 9" descr="A picture containing text&#13;&#10;&#13;&#10;Description automatically generated">
            <a:extLst>
              <a:ext uri="{FF2B5EF4-FFF2-40B4-BE49-F238E27FC236}">
                <a16:creationId xmlns:a16="http://schemas.microsoft.com/office/drawing/2014/main" id="{5372D2ED-82A6-EB41-9FA4-D2AED46122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30654" y="1686293"/>
            <a:ext cx="3861931" cy="2646138"/>
          </a:xfrm>
          <a:prstGeom prst="rect">
            <a:avLst/>
          </a:prstGeom>
          <a:ln>
            <a:solidFill>
              <a:schemeClr val="accent3">
                <a:lumMod val="50000"/>
              </a:schemeClr>
            </a:solidFill>
          </a:ln>
        </p:spPr>
      </p:pic>
      <p:pic>
        <p:nvPicPr>
          <p:cNvPr id="15" name="Picture 14" descr="A close up of a map&#13;&#10;&#13;&#10;Description automatically generated">
            <a:extLst>
              <a:ext uri="{FF2B5EF4-FFF2-40B4-BE49-F238E27FC236}">
                <a16:creationId xmlns:a16="http://schemas.microsoft.com/office/drawing/2014/main" id="{6F9239FC-4CBB-9549-94DB-07E654621F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28220" y="1686293"/>
            <a:ext cx="3905057" cy="2646138"/>
          </a:xfrm>
          <a:prstGeom prst="rect">
            <a:avLst/>
          </a:prstGeom>
          <a:solidFill>
            <a:schemeClr val="bg1"/>
          </a:solidFill>
          <a:ln>
            <a:solidFill>
              <a:schemeClr val="accent3">
                <a:lumMod val="50000"/>
              </a:schemeClr>
            </a:solidFill>
          </a:ln>
        </p:spPr>
      </p:pic>
      <p:pic>
        <p:nvPicPr>
          <p:cNvPr id="16" name="Picture 15">
            <a:extLst>
              <a:ext uri="{FF2B5EF4-FFF2-40B4-BE49-F238E27FC236}">
                <a16:creationId xmlns:a16="http://schemas.microsoft.com/office/drawing/2014/main" id="{6A1D76B6-CCD0-F84A-A4EE-8EE909ACF8F3}"/>
              </a:ext>
            </a:extLst>
          </p:cNvPr>
          <p:cNvPicPr>
            <a:picLocks noChangeAspect="1"/>
          </p:cNvPicPr>
          <p:nvPr/>
        </p:nvPicPr>
        <p:blipFill>
          <a:blip r:embed="rId4"/>
          <a:stretch>
            <a:fillRect/>
          </a:stretch>
        </p:blipFill>
        <p:spPr>
          <a:xfrm>
            <a:off x="156289" y="1686293"/>
            <a:ext cx="3832747" cy="2676588"/>
          </a:xfrm>
          <a:prstGeom prst="rect">
            <a:avLst/>
          </a:prstGeom>
          <a:ln>
            <a:solidFill>
              <a:schemeClr val="accent3">
                <a:lumMod val="50000"/>
              </a:schemeClr>
            </a:solidFill>
          </a:ln>
        </p:spPr>
      </p:pic>
      <p:sp>
        <p:nvSpPr>
          <p:cNvPr id="2" name="TextBox 1">
            <a:extLst>
              <a:ext uri="{FF2B5EF4-FFF2-40B4-BE49-F238E27FC236}">
                <a16:creationId xmlns:a16="http://schemas.microsoft.com/office/drawing/2014/main" id="{BBFE7E92-6F8A-8D4C-B18F-6959FC1C1840}"/>
              </a:ext>
            </a:extLst>
          </p:cNvPr>
          <p:cNvSpPr txBox="1"/>
          <p:nvPr/>
        </p:nvSpPr>
        <p:spPr>
          <a:xfrm>
            <a:off x="795117" y="4362881"/>
            <a:ext cx="3588993" cy="369332"/>
          </a:xfrm>
          <a:prstGeom prst="rect">
            <a:avLst/>
          </a:prstGeom>
          <a:noFill/>
        </p:spPr>
        <p:txBody>
          <a:bodyPr wrap="square" rtlCol="0">
            <a:spAutoFit/>
          </a:bodyPr>
          <a:lstStyle/>
          <a:p>
            <a:r>
              <a:rPr lang="en-US" dirty="0"/>
              <a:t>Electrical Engineering </a:t>
            </a:r>
          </a:p>
        </p:txBody>
      </p:sp>
      <p:sp>
        <p:nvSpPr>
          <p:cNvPr id="17" name="TextBox 16">
            <a:extLst>
              <a:ext uri="{FF2B5EF4-FFF2-40B4-BE49-F238E27FC236}">
                <a16:creationId xmlns:a16="http://schemas.microsoft.com/office/drawing/2014/main" id="{A36E86FE-BB88-7046-A23F-E000649EBAE3}"/>
              </a:ext>
            </a:extLst>
          </p:cNvPr>
          <p:cNvSpPr txBox="1"/>
          <p:nvPr/>
        </p:nvSpPr>
        <p:spPr>
          <a:xfrm>
            <a:off x="4930794" y="4362881"/>
            <a:ext cx="3588993" cy="369332"/>
          </a:xfrm>
          <a:prstGeom prst="rect">
            <a:avLst/>
          </a:prstGeom>
          <a:noFill/>
        </p:spPr>
        <p:txBody>
          <a:bodyPr wrap="square" rtlCol="0">
            <a:spAutoFit/>
          </a:bodyPr>
          <a:lstStyle/>
          <a:p>
            <a:r>
              <a:rPr lang="en-US" dirty="0"/>
              <a:t>Software Engineering </a:t>
            </a:r>
          </a:p>
        </p:txBody>
      </p:sp>
      <p:sp>
        <p:nvSpPr>
          <p:cNvPr id="18" name="TextBox 17">
            <a:extLst>
              <a:ext uri="{FF2B5EF4-FFF2-40B4-BE49-F238E27FC236}">
                <a16:creationId xmlns:a16="http://schemas.microsoft.com/office/drawing/2014/main" id="{D9CD33C5-500E-8947-B129-53D473EA188B}"/>
              </a:ext>
            </a:extLst>
          </p:cNvPr>
          <p:cNvSpPr txBox="1"/>
          <p:nvPr/>
        </p:nvSpPr>
        <p:spPr>
          <a:xfrm>
            <a:off x="8828475" y="4385308"/>
            <a:ext cx="3588993" cy="369332"/>
          </a:xfrm>
          <a:prstGeom prst="rect">
            <a:avLst/>
          </a:prstGeom>
          <a:noFill/>
        </p:spPr>
        <p:txBody>
          <a:bodyPr wrap="square" rtlCol="0">
            <a:spAutoFit/>
          </a:bodyPr>
          <a:lstStyle/>
          <a:p>
            <a:r>
              <a:rPr lang="en-US" dirty="0"/>
              <a:t>Medical Device Engineering</a:t>
            </a:r>
          </a:p>
        </p:txBody>
      </p:sp>
    </p:spTree>
    <p:extLst>
      <p:ext uri="{BB962C8B-B14F-4D97-AF65-F5344CB8AC3E}">
        <p14:creationId xmlns:p14="http://schemas.microsoft.com/office/powerpoint/2010/main" val="41640068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hidden="1">
            <a:extLst>
              <a:ext uri="{FF2B5EF4-FFF2-40B4-BE49-F238E27FC236}">
                <a16:creationId xmlns:a16="http://schemas.microsoft.com/office/drawing/2014/main" id="{9FDB6406-0CDB-4213-A1B6-DE47D953FED3}"/>
              </a:ext>
            </a:extLst>
          </p:cNvPr>
          <p:cNvSpPr>
            <a:spLocks noGrp="1"/>
          </p:cNvSpPr>
          <p:nvPr>
            <p:ph type="title" idx="4294967295"/>
          </p:nvPr>
        </p:nvSpPr>
        <p:spPr>
          <a:xfrm>
            <a:off x="0" y="365125"/>
            <a:ext cx="10515600" cy="1325563"/>
          </a:xfrm>
        </p:spPr>
        <p:txBody>
          <a:bodyPr/>
          <a:lstStyle/>
          <a:p>
            <a:r>
              <a:rPr lang="en-US" dirty="0"/>
              <a:t>Project analysis slide 3</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1163395"/>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Field Comparison</a:t>
            </a:r>
          </a:p>
          <a:p>
            <a:pPr algn="ctr"/>
            <a:r>
              <a:rPr lang="en-US" sz="2800" b="1" dirty="0">
                <a:solidFill>
                  <a:schemeClr val="tx1">
                    <a:lumMod val="75000"/>
                    <a:lumOff val="25000"/>
                  </a:schemeClr>
                </a:solidFill>
              </a:rPr>
              <a:t>Discussion</a:t>
            </a:r>
            <a:br>
              <a:rPr lang="en-US" sz="2800" dirty="0">
                <a:solidFill>
                  <a:schemeClr val="tx1">
                    <a:lumMod val="75000"/>
                    <a:lumOff val="25000"/>
                  </a:schemeClr>
                </a:solidFill>
              </a:rPr>
            </a:b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BA6EDFB3-0EF5-644E-8D86-AE1168CB6EC5}"/>
              </a:ext>
            </a:extLst>
          </p:cNvPr>
          <p:cNvSpPr txBox="1"/>
          <p:nvPr/>
        </p:nvSpPr>
        <p:spPr>
          <a:xfrm>
            <a:off x="228600" y="1090848"/>
            <a:ext cx="6983488" cy="5355312"/>
          </a:xfrm>
          <a:prstGeom prst="rect">
            <a:avLst/>
          </a:prstGeom>
          <a:noFill/>
        </p:spPr>
        <p:txBody>
          <a:bodyPr wrap="square" rtlCol="0">
            <a:spAutoFit/>
          </a:bodyPr>
          <a:lstStyle/>
          <a:p>
            <a:pPr marL="285750" indent="-285750">
              <a:buFont typeface="Arial" panose="020B0604020202020204" pitchFamily="34" charset="0"/>
              <a:buChar char="•"/>
            </a:pPr>
            <a:r>
              <a:rPr lang="en-US" b="1" dirty="0"/>
              <a:t>Ranking Employability in the South: </a:t>
            </a:r>
          </a:p>
          <a:p>
            <a:pPr marL="800100" lvl="1" indent="-342900">
              <a:buFont typeface="+mj-lt"/>
              <a:buAutoNum type="arabicPeriod"/>
            </a:pPr>
            <a:r>
              <a:rPr lang="en-US" dirty="0"/>
              <a:t>Software Engineering</a:t>
            </a:r>
          </a:p>
          <a:p>
            <a:pPr marL="800100" lvl="1" indent="-342900">
              <a:buFont typeface="+mj-lt"/>
              <a:buAutoNum type="arabicPeriod"/>
            </a:pPr>
            <a:r>
              <a:rPr lang="en-US" dirty="0"/>
              <a:t>Electrical Engineering</a:t>
            </a:r>
          </a:p>
          <a:p>
            <a:pPr marL="800100" lvl="1" indent="-342900">
              <a:buFont typeface="+mj-lt"/>
              <a:buAutoNum type="arabicPeriod"/>
            </a:pPr>
            <a:r>
              <a:rPr lang="en-US" dirty="0"/>
              <a:t>Medical Device Engineering</a:t>
            </a:r>
          </a:p>
          <a:p>
            <a:pPr lvl="1"/>
            <a:endParaRPr lang="en-US" dirty="0"/>
          </a:p>
          <a:p>
            <a:pPr marL="285750" indent="-285750">
              <a:buFont typeface="Arial" panose="020B0604020202020204" pitchFamily="34" charset="0"/>
              <a:buChar char="•"/>
            </a:pPr>
            <a:r>
              <a:rPr lang="en-US" b="1" dirty="0"/>
              <a:t>Ranking Job Growth:</a:t>
            </a:r>
          </a:p>
          <a:p>
            <a:pPr marL="800100" lvl="1" indent="-342900">
              <a:buFont typeface="+mj-lt"/>
              <a:buAutoNum type="arabicPeriod"/>
            </a:pPr>
            <a:r>
              <a:rPr lang="en-US" dirty="0"/>
              <a:t>Software Engineering</a:t>
            </a:r>
          </a:p>
          <a:p>
            <a:pPr marL="800100" lvl="1" indent="-342900">
              <a:buFont typeface="+mj-lt"/>
              <a:buAutoNum type="arabicPeriod"/>
            </a:pPr>
            <a:r>
              <a:rPr lang="en-US" dirty="0"/>
              <a:t>Electrical Engineering, Medical Device Engineering</a:t>
            </a:r>
          </a:p>
          <a:p>
            <a:pPr marL="800100" lvl="1" indent="-342900">
              <a:buFont typeface="+mj-lt"/>
              <a:buAutoNum type="arabicPeriod"/>
            </a:pPr>
            <a:endParaRPr lang="en-US" dirty="0"/>
          </a:p>
          <a:p>
            <a:pPr marL="285750" indent="-285750">
              <a:buFont typeface="Arial" panose="020B0604020202020204" pitchFamily="34" charset="0"/>
              <a:buChar char="•"/>
            </a:pPr>
            <a:r>
              <a:rPr lang="en-US" b="1" dirty="0"/>
              <a:t>Ranking Size of Field: </a:t>
            </a:r>
          </a:p>
          <a:p>
            <a:pPr marL="800100" lvl="1" indent="-342900">
              <a:buFont typeface="+mj-lt"/>
              <a:buAutoNum type="arabicPeriod"/>
            </a:pPr>
            <a:r>
              <a:rPr lang="en-US" dirty="0"/>
              <a:t>Software Engineering</a:t>
            </a:r>
          </a:p>
          <a:p>
            <a:pPr marL="800100" lvl="1" indent="-342900">
              <a:buFont typeface="+mj-lt"/>
              <a:buAutoNum type="arabicPeriod"/>
            </a:pPr>
            <a:r>
              <a:rPr lang="en-US" dirty="0"/>
              <a:t>Electrical Engineering</a:t>
            </a:r>
          </a:p>
          <a:p>
            <a:pPr marL="800100" lvl="1" indent="-342900">
              <a:buFont typeface="+mj-lt"/>
              <a:buAutoNum type="arabicPeriod"/>
            </a:pPr>
            <a:r>
              <a:rPr lang="en-US" dirty="0"/>
              <a:t>Medical Device Engineering</a:t>
            </a:r>
          </a:p>
          <a:p>
            <a:pPr marL="285750" indent="-285750">
              <a:buFont typeface="Arial" panose="020B0604020202020204" pitchFamily="34" charset="0"/>
              <a:buChar char="•"/>
            </a:pPr>
            <a:endParaRPr lang="en-US" dirty="0">
              <a:solidFill>
                <a:srgbClr val="FF0000"/>
              </a:solidFill>
            </a:endParaRPr>
          </a:p>
          <a:p>
            <a:pPr marL="285750" indent="-285750">
              <a:buFont typeface="Arial" panose="020B0604020202020204" pitchFamily="34" charset="0"/>
              <a:buChar char="•"/>
            </a:pPr>
            <a:endParaRPr lang="en-US" dirty="0">
              <a:solidFill>
                <a:srgbClr val="FF0000"/>
              </a:solidFill>
            </a:endParaRPr>
          </a:p>
          <a:p>
            <a:r>
              <a:rPr lang="en-US" dirty="0">
                <a:solidFill>
                  <a:srgbClr val="00B050"/>
                </a:solidFill>
              </a:rPr>
              <a:t>Software Engineering is the clear choice among the fields.</a:t>
            </a:r>
          </a:p>
          <a:p>
            <a:pPr marL="285750" indent="-285750">
              <a:buFont typeface="Arial" panose="020B0604020202020204" pitchFamily="34" charset="0"/>
              <a:buChar char="•"/>
            </a:pPr>
            <a:endParaRPr lang="en-US" dirty="0"/>
          </a:p>
          <a:p>
            <a:pPr lvl="1"/>
            <a:endParaRPr lang="en-US" dirty="0"/>
          </a:p>
          <a:p>
            <a:pPr marL="742950" lvl="1" indent="-285750">
              <a:buFont typeface="Arial" panose="020B0604020202020204" pitchFamily="34" charset="0"/>
              <a:buChar char="•"/>
            </a:pPr>
            <a:endParaRPr lang="en-US" dirty="0"/>
          </a:p>
        </p:txBody>
      </p:sp>
    </p:spTree>
    <p:extLst>
      <p:ext uri="{BB962C8B-B14F-4D97-AF65-F5344CB8AC3E}">
        <p14:creationId xmlns:p14="http://schemas.microsoft.com/office/powerpoint/2010/main" val="630387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3">
            <a:extLst>
              <a:ext uri="{FF2B5EF4-FFF2-40B4-BE49-F238E27FC236}">
                <a16:creationId xmlns:a16="http://schemas.microsoft.com/office/drawing/2014/main" id="{156189E5-8A3E-4CFD-B71B-CCD0F8495E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796367" cy="6858000"/>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BE95D989-81FA-4BAD-9AD5-E46CEDA91B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3" cy="6858000"/>
          </a:xfrm>
          <a:prstGeom prst="rect">
            <a:avLst/>
          </a:prstGeom>
          <a:solidFill>
            <a:schemeClr val="tx1">
              <a:lumMod val="75000"/>
              <a:lumOff val="2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C75F8BFE-B6C7-9049-B304-9F20C17CC098}"/>
              </a:ext>
            </a:extLst>
          </p:cNvPr>
          <p:cNvSpPr txBox="1"/>
          <p:nvPr/>
        </p:nvSpPr>
        <p:spPr>
          <a:xfrm>
            <a:off x="804673" y="1120285"/>
            <a:ext cx="3348227" cy="2809875"/>
          </a:xfrm>
          <a:prstGeom prst="rect">
            <a:avLst/>
          </a:prstGeom>
        </p:spPr>
        <p:txBody>
          <a:bodyPr vert="horz" lIns="91440" tIns="45720" rIns="91440" bIns="45720" rtlCol="0" anchor="b">
            <a:normAutofit fontScale="77500" lnSpcReduction="20000"/>
          </a:bodyPr>
          <a:lstStyle/>
          <a:p>
            <a:pPr>
              <a:lnSpc>
                <a:spcPct val="90000"/>
              </a:lnSpc>
              <a:spcBef>
                <a:spcPct val="0"/>
              </a:spcBef>
              <a:spcAft>
                <a:spcPts val="600"/>
              </a:spcAft>
            </a:pPr>
            <a:r>
              <a:rPr lang="en-US" sz="3700" kern="1200" dirty="0">
                <a:solidFill>
                  <a:schemeClr val="bg1">
                    <a:lumMod val="85000"/>
                    <a:lumOff val="15000"/>
                  </a:schemeClr>
                </a:solidFill>
                <a:latin typeface="+mj-lt"/>
                <a:ea typeface="+mj-ea"/>
                <a:cs typeface="+mj-cs"/>
              </a:rPr>
              <a:t>Analysis of Software Engineering Fields </a:t>
            </a:r>
          </a:p>
          <a:p>
            <a:pPr>
              <a:lnSpc>
                <a:spcPct val="90000"/>
              </a:lnSpc>
              <a:spcBef>
                <a:spcPct val="0"/>
              </a:spcBef>
              <a:spcAft>
                <a:spcPts val="600"/>
              </a:spcAft>
            </a:pPr>
            <a:r>
              <a:rPr lang="en-US" sz="3700" kern="1200" dirty="0">
                <a:solidFill>
                  <a:schemeClr val="bg1">
                    <a:lumMod val="85000"/>
                    <a:lumOff val="15000"/>
                  </a:schemeClr>
                </a:solidFill>
                <a:latin typeface="+mj-lt"/>
                <a:ea typeface="+mj-ea"/>
                <a:cs typeface="+mj-cs"/>
              </a:rPr>
              <a:t>in the Southeast</a:t>
            </a:r>
          </a:p>
          <a:p>
            <a:pPr>
              <a:lnSpc>
                <a:spcPct val="90000"/>
              </a:lnSpc>
              <a:spcBef>
                <a:spcPct val="0"/>
              </a:spcBef>
              <a:spcAft>
                <a:spcPts val="600"/>
              </a:spcAft>
            </a:pPr>
            <a:endParaRPr lang="en-US" sz="3700" dirty="0">
              <a:solidFill>
                <a:schemeClr val="bg1">
                  <a:lumMod val="85000"/>
                  <a:lumOff val="15000"/>
                </a:schemeClr>
              </a:solidFill>
              <a:latin typeface="+mj-lt"/>
              <a:ea typeface="+mj-ea"/>
              <a:cs typeface="+mj-cs"/>
            </a:endParaRPr>
          </a:p>
          <a:p>
            <a:pPr>
              <a:lnSpc>
                <a:spcPct val="90000"/>
              </a:lnSpc>
              <a:spcBef>
                <a:spcPct val="0"/>
              </a:spcBef>
              <a:spcAft>
                <a:spcPts val="600"/>
              </a:spcAft>
            </a:pPr>
            <a:endParaRPr lang="en-US" sz="3700" kern="1200" dirty="0">
              <a:solidFill>
                <a:schemeClr val="bg1">
                  <a:lumMod val="85000"/>
                  <a:lumOff val="15000"/>
                </a:schemeClr>
              </a:solidFill>
              <a:latin typeface="+mj-lt"/>
              <a:ea typeface="+mj-ea"/>
              <a:cs typeface="+mj-cs"/>
            </a:endParaRPr>
          </a:p>
          <a:p>
            <a:pPr>
              <a:lnSpc>
                <a:spcPct val="90000"/>
              </a:lnSpc>
              <a:spcBef>
                <a:spcPct val="0"/>
              </a:spcBef>
              <a:spcAft>
                <a:spcPts val="600"/>
              </a:spcAft>
            </a:pPr>
            <a:r>
              <a:rPr lang="en-US" sz="3700" kern="1200" dirty="0">
                <a:solidFill>
                  <a:schemeClr val="bg1">
                    <a:lumMod val="85000"/>
                    <a:lumOff val="15000"/>
                  </a:schemeClr>
                </a:solidFill>
                <a:latin typeface="+mj-lt"/>
                <a:ea typeface="+mj-ea"/>
                <a:cs typeface="+mj-cs"/>
              </a:rPr>
              <a:t>(GA, SC, NC, TN)</a:t>
            </a:r>
          </a:p>
        </p:txBody>
      </p:sp>
      <p:pic>
        <p:nvPicPr>
          <p:cNvPr id="9" name="Picture 8">
            <a:extLst>
              <a:ext uri="{FF2B5EF4-FFF2-40B4-BE49-F238E27FC236}">
                <a16:creationId xmlns:a16="http://schemas.microsoft.com/office/drawing/2014/main" id="{54538242-5686-9242-A88F-235CB958F723}"/>
              </a:ext>
            </a:extLst>
          </p:cNvPr>
          <p:cNvPicPr>
            <a:picLocks noChangeAspect="1"/>
          </p:cNvPicPr>
          <p:nvPr/>
        </p:nvPicPr>
        <p:blipFill>
          <a:blip r:embed="rId2"/>
          <a:stretch>
            <a:fillRect/>
          </a:stretch>
        </p:blipFill>
        <p:spPr>
          <a:xfrm>
            <a:off x="5500479" y="643467"/>
            <a:ext cx="6006540" cy="5571066"/>
          </a:xfrm>
          <a:prstGeom prst="rect">
            <a:avLst/>
          </a:prstGeom>
        </p:spPr>
      </p:pic>
    </p:spTree>
    <p:extLst>
      <p:ext uri="{BB962C8B-B14F-4D97-AF65-F5344CB8AC3E}">
        <p14:creationId xmlns:p14="http://schemas.microsoft.com/office/powerpoint/2010/main" val="8422891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AD9622B-7E3A-5642-8F4F-BF22D26D9B39}"/>
              </a:ext>
            </a:extLst>
          </p:cNvPr>
          <p:cNvPicPr>
            <a:picLocks noChangeAspect="1"/>
          </p:cNvPicPr>
          <p:nvPr/>
        </p:nvPicPr>
        <p:blipFill>
          <a:blip r:embed="rId2"/>
          <a:stretch>
            <a:fillRect/>
          </a:stretch>
        </p:blipFill>
        <p:spPr>
          <a:xfrm>
            <a:off x="445196" y="972334"/>
            <a:ext cx="4903418" cy="4903418"/>
          </a:xfrm>
          <a:prstGeom prst="rect">
            <a:avLst/>
          </a:prstGeom>
        </p:spPr>
      </p:pic>
      <p:sp>
        <p:nvSpPr>
          <p:cNvPr id="3" name="TextBox 2">
            <a:extLst>
              <a:ext uri="{FF2B5EF4-FFF2-40B4-BE49-F238E27FC236}">
                <a16:creationId xmlns:a16="http://schemas.microsoft.com/office/drawing/2014/main" id="{323B437A-BF3F-3148-802D-C446CA40E897}"/>
              </a:ext>
            </a:extLst>
          </p:cNvPr>
          <p:cNvSpPr txBox="1"/>
          <p:nvPr/>
        </p:nvSpPr>
        <p:spPr>
          <a:xfrm>
            <a:off x="282358" y="225468"/>
            <a:ext cx="6243702" cy="523220"/>
          </a:xfrm>
          <a:prstGeom prst="rect">
            <a:avLst/>
          </a:prstGeom>
          <a:noFill/>
        </p:spPr>
        <p:txBody>
          <a:bodyPr wrap="square" rtlCol="0">
            <a:spAutoFit/>
          </a:bodyPr>
          <a:lstStyle/>
          <a:p>
            <a:r>
              <a:rPr lang="en-US" sz="2800" b="1" dirty="0"/>
              <a:t>First, a look at Georgia…</a:t>
            </a:r>
          </a:p>
        </p:txBody>
      </p:sp>
      <p:graphicFrame>
        <p:nvGraphicFramePr>
          <p:cNvPr id="4" name="Chart 3">
            <a:extLst>
              <a:ext uri="{FF2B5EF4-FFF2-40B4-BE49-F238E27FC236}">
                <a16:creationId xmlns:a16="http://schemas.microsoft.com/office/drawing/2014/main" id="{4104823A-D2C7-EF47-9C80-9ACDAD207A87}"/>
              </a:ext>
            </a:extLst>
          </p:cNvPr>
          <p:cNvGraphicFramePr>
            <a:graphicFrameLocks/>
          </p:cNvGraphicFramePr>
          <p:nvPr>
            <p:extLst>
              <p:ext uri="{D42A27DB-BD31-4B8C-83A1-F6EECF244321}">
                <p14:modId xmlns:p14="http://schemas.microsoft.com/office/powerpoint/2010/main" val="3267050115"/>
              </p:ext>
            </p:extLst>
          </p:nvPr>
        </p:nvGraphicFramePr>
        <p:xfrm>
          <a:off x="6526060" y="487078"/>
          <a:ext cx="4572000" cy="27432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6" name="Chart 5">
            <a:extLst>
              <a:ext uri="{FF2B5EF4-FFF2-40B4-BE49-F238E27FC236}">
                <a16:creationId xmlns:a16="http://schemas.microsoft.com/office/drawing/2014/main" id="{010E0CC3-6044-7E42-8624-C2F2744C633B}"/>
              </a:ext>
            </a:extLst>
          </p:cNvPr>
          <p:cNvGraphicFramePr>
            <a:graphicFrameLocks/>
          </p:cNvGraphicFramePr>
          <p:nvPr>
            <p:extLst>
              <p:ext uri="{D42A27DB-BD31-4B8C-83A1-F6EECF244321}">
                <p14:modId xmlns:p14="http://schemas.microsoft.com/office/powerpoint/2010/main" val="3905856419"/>
              </p:ext>
            </p:extLst>
          </p:nvPr>
        </p:nvGraphicFramePr>
        <p:xfrm>
          <a:off x="6651321" y="3424043"/>
          <a:ext cx="4572000" cy="274320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20807439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23B437A-BF3F-3148-802D-C446CA40E897}"/>
              </a:ext>
            </a:extLst>
          </p:cNvPr>
          <p:cNvSpPr txBox="1"/>
          <p:nvPr/>
        </p:nvSpPr>
        <p:spPr>
          <a:xfrm>
            <a:off x="282358" y="225468"/>
            <a:ext cx="6243702" cy="523220"/>
          </a:xfrm>
          <a:prstGeom prst="rect">
            <a:avLst/>
          </a:prstGeom>
          <a:noFill/>
        </p:spPr>
        <p:txBody>
          <a:bodyPr wrap="square" rtlCol="0">
            <a:spAutoFit/>
          </a:bodyPr>
          <a:lstStyle/>
          <a:p>
            <a:r>
              <a:rPr lang="en-US" sz="2800" b="1" dirty="0"/>
              <a:t>Next, a look at South Carolina…</a:t>
            </a:r>
          </a:p>
        </p:txBody>
      </p:sp>
      <p:pic>
        <p:nvPicPr>
          <p:cNvPr id="2" name="Picture 1">
            <a:extLst>
              <a:ext uri="{FF2B5EF4-FFF2-40B4-BE49-F238E27FC236}">
                <a16:creationId xmlns:a16="http://schemas.microsoft.com/office/drawing/2014/main" id="{9F25F32D-7C8C-1A4A-A062-D4B44AEEB77D}"/>
              </a:ext>
            </a:extLst>
          </p:cNvPr>
          <p:cNvPicPr>
            <a:picLocks noChangeAspect="1"/>
          </p:cNvPicPr>
          <p:nvPr/>
        </p:nvPicPr>
        <p:blipFill>
          <a:blip r:embed="rId2"/>
          <a:stretch>
            <a:fillRect/>
          </a:stretch>
        </p:blipFill>
        <p:spPr>
          <a:xfrm>
            <a:off x="282358" y="685800"/>
            <a:ext cx="4823130" cy="4823130"/>
          </a:xfrm>
          <a:prstGeom prst="rect">
            <a:avLst/>
          </a:prstGeom>
        </p:spPr>
      </p:pic>
      <p:graphicFrame>
        <p:nvGraphicFramePr>
          <p:cNvPr id="9" name="Chart 8">
            <a:extLst>
              <a:ext uri="{FF2B5EF4-FFF2-40B4-BE49-F238E27FC236}">
                <a16:creationId xmlns:a16="http://schemas.microsoft.com/office/drawing/2014/main" id="{66BFEF69-5BDA-1549-A137-A2A6F52B5AD1}"/>
              </a:ext>
            </a:extLst>
          </p:cNvPr>
          <p:cNvGraphicFramePr>
            <a:graphicFrameLocks/>
          </p:cNvGraphicFramePr>
          <p:nvPr>
            <p:extLst>
              <p:ext uri="{D42A27DB-BD31-4B8C-83A1-F6EECF244321}">
                <p14:modId xmlns:p14="http://schemas.microsoft.com/office/powerpoint/2010/main" val="226230786"/>
              </p:ext>
            </p:extLst>
          </p:nvPr>
        </p:nvGraphicFramePr>
        <p:xfrm>
          <a:off x="6841299" y="867428"/>
          <a:ext cx="4572000" cy="27432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0" name="Chart 9">
            <a:extLst>
              <a:ext uri="{FF2B5EF4-FFF2-40B4-BE49-F238E27FC236}">
                <a16:creationId xmlns:a16="http://schemas.microsoft.com/office/drawing/2014/main" id="{BB1D0264-A6D8-2C41-B2FB-1FE38272EFCD}"/>
              </a:ext>
            </a:extLst>
          </p:cNvPr>
          <p:cNvGraphicFramePr>
            <a:graphicFrameLocks/>
          </p:cNvGraphicFramePr>
          <p:nvPr>
            <p:extLst>
              <p:ext uri="{D42A27DB-BD31-4B8C-83A1-F6EECF244321}">
                <p14:modId xmlns:p14="http://schemas.microsoft.com/office/powerpoint/2010/main" val="3201418971"/>
              </p:ext>
            </p:extLst>
          </p:nvPr>
        </p:nvGraphicFramePr>
        <p:xfrm>
          <a:off x="6841299" y="3723362"/>
          <a:ext cx="4572000" cy="274320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36702993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Oval 22">
            <a:extLst>
              <a:ext uri="{FF2B5EF4-FFF2-40B4-BE49-F238E27FC236}">
                <a16:creationId xmlns:a16="http://schemas.microsoft.com/office/drawing/2014/main" id="{364CFD90-D0E1-4BC3-9D8B-7503E2632C39}"/>
              </a:ext>
              <a:ext uri="{C183D7F6-B498-43B3-948B-1728B52AA6E4}">
                <adec:decorative xmlns:adec="http://schemas.microsoft.com/office/drawing/2017/decorative" val="1"/>
              </a:ext>
            </a:extLst>
          </p:cNvPr>
          <p:cNvSpPr/>
          <p:nvPr/>
        </p:nvSpPr>
        <p:spPr>
          <a:xfrm>
            <a:off x="4111626" y="1720850"/>
            <a:ext cx="3968750" cy="3968750"/>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3" hidden="1">
            <a:extLst>
              <a:ext uri="{FF2B5EF4-FFF2-40B4-BE49-F238E27FC236}">
                <a16:creationId xmlns:a16="http://schemas.microsoft.com/office/drawing/2014/main" id="{B5981CF1-BC08-49F8-B0F9-AAF98EC67450}"/>
              </a:ext>
            </a:extLst>
          </p:cNvPr>
          <p:cNvSpPr>
            <a:spLocks noGrp="1"/>
          </p:cNvSpPr>
          <p:nvPr>
            <p:ph type="title" idx="4294967295"/>
          </p:nvPr>
        </p:nvSpPr>
        <p:spPr>
          <a:xfrm>
            <a:off x="0" y="365125"/>
            <a:ext cx="10515600" cy="1325563"/>
          </a:xfrm>
        </p:spPr>
        <p:txBody>
          <a:bodyPr/>
          <a:lstStyle/>
          <a:p>
            <a:r>
              <a:rPr lang="en-US" dirty="0"/>
              <a:t>Project analysis slide 2</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3877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Approach</a:t>
            </a: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E3ECCC05-FF78-40FA-84FF-172821D8B58A}"/>
              </a:ext>
              <a:ext uri="{C183D7F6-B498-43B3-948B-1728B52AA6E4}">
                <adec:decorative xmlns:adec="http://schemas.microsoft.com/office/drawing/2017/decorative" val="1"/>
              </a:ext>
            </a:extLst>
          </p:cNvPr>
          <p:cNvSpPr/>
          <p:nvPr/>
        </p:nvSpPr>
        <p:spPr>
          <a:xfrm>
            <a:off x="5123516" y="2981812"/>
            <a:ext cx="1944968" cy="154622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mj-lt"/>
              </a:rPr>
              <a:t>Career</a:t>
            </a:r>
          </a:p>
          <a:p>
            <a:pPr algn="ctr"/>
            <a:r>
              <a:rPr lang="en-US" b="1" dirty="0">
                <a:latin typeface="+mj-lt"/>
              </a:rPr>
              <a:t>Research</a:t>
            </a:r>
          </a:p>
        </p:txBody>
      </p:sp>
      <p:sp>
        <p:nvSpPr>
          <p:cNvPr id="16" name="Rectangle: Rounded Corners 15">
            <a:extLst>
              <a:ext uri="{FF2B5EF4-FFF2-40B4-BE49-F238E27FC236}">
                <a16:creationId xmlns:a16="http://schemas.microsoft.com/office/drawing/2014/main" id="{D6178536-4D8A-4FF2-BBDC-4B3E7E0FCF26}"/>
              </a:ext>
              <a:ext uri="{C183D7F6-B498-43B3-948B-1728B52AA6E4}">
                <adec:decorative xmlns:adec="http://schemas.microsoft.com/office/drawing/2017/decorative" val="1"/>
              </a:ext>
            </a:extLst>
          </p:cNvPr>
          <p:cNvSpPr/>
          <p:nvPr/>
        </p:nvSpPr>
        <p:spPr>
          <a:xfrm>
            <a:off x="6943725" y="1613877"/>
            <a:ext cx="3660775" cy="740997"/>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Data-driven </a:t>
            </a:r>
          </a:p>
          <a:p>
            <a:pPr algn="ctr"/>
            <a:r>
              <a:rPr lang="en-US" sz="1600" dirty="0"/>
              <a:t>Decision Tree</a:t>
            </a:r>
          </a:p>
        </p:txBody>
      </p:sp>
      <p:sp>
        <p:nvSpPr>
          <p:cNvPr id="15" name="Oval 14">
            <a:extLst>
              <a:ext uri="{FF2B5EF4-FFF2-40B4-BE49-F238E27FC236}">
                <a16:creationId xmlns:a16="http://schemas.microsoft.com/office/drawing/2014/main" id="{416F1356-9015-4B5C-9C64-3C1D963E5F59}"/>
              </a:ext>
              <a:ext uri="{C183D7F6-B498-43B3-948B-1728B52AA6E4}">
                <adec:decorative xmlns:adec="http://schemas.microsoft.com/office/drawing/2017/decorative" val="1"/>
              </a:ext>
            </a:extLst>
          </p:cNvPr>
          <p:cNvSpPr/>
          <p:nvPr/>
        </p:nvSpPr>
        <p:spPr>
          <a:xfrm>
            <a:off x="6832600" y="1514475"/>
            <a:ext cx="939800" cy="939800"/>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Rounded Corners 18">
            <a:extLst>
              <a:ext uri="{FF2B5EF4-FFF2-40B4-BE49-F238E27FC236}">
                <a16:creationId xmlns:a16="http://schemas.microsoft.com/office/drawing/2014/main" id="{EB7F2E37-0ACF-4E8A-9C1D-EC5B65BA2906}"/>
              </a:ext>
              <a:ext uri="{C183D7F6-B498-43B3-948B-1728B52AA6E4}">
                <adec:decorative xmlns:adec="http://schemas.microsoft.com/office/drawing/2017/decorative" val="1"/>
              </a:ext>
            </a:extLst>
          </p:cNvPr>
          <p:cNvSpPr/>
          <p:nvPr/>
        </p:nvSpPr>
        <p:spPr>
          <a:xfrm>
            <a:off x="7693025" y="3334727"/>
            <a:ext cx="3660775" cy="740997"/>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MBA vs </a:t>
            </a:r>
          </a:p>
          <a:p>
            <a:pPr algn="ctr"/>
            <a:r>
              <a:rPr lang="en-US" sz="1600" dirty="0"/>
              <a:t>Engineering Management</a:t>
            </a:r>
          </a:p>
        </p:txBody>
      </p:sp>
      <p:sp>
        <p:nvSpPr>
          <p:cNvPr id="20" name="Oval 19">
            <a:extLst>
              <a:ext uri="{FF2B5EF4-FFF2-40B4-BE49-F238E27FC236}">
                <a16:creationId xmlns:a16="http://schemas.microsoft.com/office/drawing/2014/main" id="{88F812F5-70AF-4FBD-80D9-D59B3C456D5E}"/>
              </a:ext>
              <a:ext uri="{C183D7F6-B498-43B3-948B-1728B52AA6E4}">
                <adec:decorative xmlns:adec="http://schemas.microsoft.com/office/drawing/2017/decorative" val="1"/>
              </a:ext>
            </a:extLst>
          </p:cNvPr>
          <p:cNvSpPr/>
          <p:nvPr/>
        </p:nvSpPr>
        <p:spPr>
          <a:xfrm>
            <a:off x="7490264" y="3235325"/>
            <a:ext cx="939800" cy="939800"/>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Rounded Corners 20">
            <a:extLst>
              <a:ext uri="{FF2B5EF4-FFF2-40B4-BE49-F238E27FC236}">
                <a16:creationId xmlns:a16="http://schemas.microsoft.com/office/drawing/2014/main" id="{952C5002-7E64-4069-ACA0-6876E54A9B46}"/>
              </a:ext>
              <a:ext uri="{C183D7F6-B498-43B3-948B-1728B52AA6E4}">
                <adec:decorative xmlns:adec="http://schemas.microsoft.com/office/drawing/2017/decorative" val="1"/>
              </a:ext>
            </a:extLst>
          </p:cNvPr>
          <p:cNvSpPr/>
          <p:nvPr/>
        </p:nvSpPr>
        <p:spPr>
          <a:xfrm>
            <a:off x="6943725" y="5154978"/>
            <a:ext cx="3660775" cy="740997"/>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The Plan</a:t>
            </a:r>
          </a:p>
        </p:txBody>
      </p:sp>
      <p:sp>
        <p:nvSpPr>
          <p:cNvPr id="22" name="Oval 21">
            <a:extLst>
              <a:ext uri="{FF2B5EF4-FFF2-40B4-BE49-F238E27FC236}">
                <a16:creationId xmlns:a16="http://schemas.microsoft.com/office/drawing/2014/main" id="{A49C5F3A-6F0D-4A0F-AE6E-92F342C22ACD}"/>
              </a:ext>
              <a:ext uri="{C183D7F6-B498-43B3-948B-1728B52AA6E4}">
                <adec:decorative xmlns:adec="http://schemas.microsoft.com/office/drawing/2017/decorative" val="1"/>
              </a:ext>
            </a:extLst>
          </p:cNvPr>
          <p:cNvSpPr/>
          <p:nvPr/>
        </p:nvSpPr>
        <p:spPr>
          <a:xfrm>
            <a:off x="6832600" y="5055576"/>
            <a:ext cx="939800" cy="939800"/>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Rounded Corners 24">
            <a:extLst>
              <a:ext uri="{FF2B5EF4-FFF2-40B4-BE49-F238E27FC236}">
                <a16:creationId xmlns:a16="http://schemas.microsoft.com/office/drawing/2014/main" id="{94A75A79-A67A-4A23-8588-7FC5EB9A5183}"/>
              </a:ext>
              <a:ext uri="{C183D7F6-B498-43B3-948B-1728B52AA6E4}">
                <adec:decorative xmlns:adec="http://schemas.microsoft.com/office/drawing/2017/decorative" val="1"/>
              </a:ext>
            </a:extLst>
          </p:cNvPr>
          <p:cNvSpPr/>
          <p:nvPr/>
        </p:nvSpPr>
        <p:spPr>
          <a:xfrm>
            <a:off x="1462741" y="1536313"/>
            <a:ext cx="3660775" cy="740997"/>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Discussion of John’s </a:t>
            </a:r>
          </a:p>
          <a:p>
            <a:pPr algn="ctr"/>
            <a:r>
              <a:rPr lang="en-US" sz="1600" dirty="0"/>
              <a:t>Background</a:t>
            </a:r>
          </a:p>
        </p:txBody>
      </p:sp>
      <p:sp>
        <p:nvSpPr>
          <p:cNvPr id="26" name="Oval 25">
            <a:extLst>
              <a:ext uri="{FF2B5EF4-FFF2-40B4-BE49-F238E27FC236}">
                <a16:creationId xmlns:a16="http://schemas.microsoft.com/office/drawing/2014/main" id="{BBC62739-FA35-49F8-8929-743B31F55A69}"/>
              </a:ext>
              <a:ext uri="{C183D7F6-B498-43B3-948B-1728B52AA6E4}">
                <adec:decorative xmlns:adec="http://schemas.microsoft.com/office/drawing/2017/decorative" val="1"/>
              </a:ext>
            </a:extLst>
          </p:cNvPr>
          <p:cNvSpPr/>
          <p:nvPr/>
        </p:nvSpPr>
        <p:spPr>
          <a:xfrm>
            <a:off x="4419600" y="1514475"/>
            <a:ext cx="939800" cy="939800"/>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Rounded Corners 26">
            <a:extLst>
              <a:ext uri="{FF2B5EF4-FFF2-40B4-BE49-F238E27FC236}">
                <a16:creationId xmlns:a16="http://schemas.microsoft.com/office/drawing/2014/main" id="{71BB375D-5EE6-4428-9817-2C7DB6B94332}"/>
              </a:ext>
              <a:ext uri="{C183D7F6-B498-43B3-948B-1728B52AA6E4}">
                <adec:decorative xmlns:adec="http://schemas.microsoft.com/office/drawing/2017/decorative" val="1"/>
              </a:ext>
            </a:extLst>
          </p:cNvPr>
          <p:cNvSpPr/>
          <p:nvPr/>
        </p:nvSpPr>
        <p:spPr>
          <a:xfrm>
            <a:off x="838200" y="3334727"/>
            <a:ext cx="3660775" cy="740997"/>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Analysis of EE, SW,</a:t>
            </a:r>
          </a:p>
          <a:p>
            <a:pPr algn="ctr"/>
            <a:r>
              <a:rPr lang="en-US" sz="1600" dirty="0"/>
              <a:t>and BME fields</a:t>
            </a:r>
          </a:p>
        </p:txBody>
      </p:sp>
      <p:sp>
        <p:nvSpPr>
          <p:cNvPr id="28" name="Oval 27">
            <a:extLst>
              <a:ext uri="{FF2B5EF4-FFF2-40B4-BE49-F238E27FC236}">
                <a16:creationId xmlns:a16="http://schemas.microsoft.com/office/drawing/2014/main" id="{B3A511B7-C7F3-4107-9962-1E10D2E087DD}"/>
              </a:ext>
              <a:ext uri="{C183D7F6-B498-43B3-948B-1728B52AA6E4}">
                <adec:decorative xmlns:adec="http://schemas.microsoft.com/office/drawing/2017/decorative" val="1"/>
              </a:ext>
            </a:extLst>
          </p:cNvPr>
          <p:cNvSpPr/>
          <p:nvPr/>
        </p:nvSpPr>
        <p:spPr>
          <a:xfrm>
            <a:off x="3670300" y="3235325"/>
            <a:ext cx="939800" cy="939800"/>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Rounded Corners 28">
            <a:extLst>
              <a:ext uri="{FF2B5EF4-FFF2-40B4-BE49-F238E27FC236}">
                <a16:creationId xmlns:a16="http://schemas.microsoft.com/office/drawing/2014/main" id="{D4D7D4B6-62C2-45AB-89A5-3A41DA021FD2}"/>
              </a:ext>
              <a:ext uri="{C183D7F6-B498-43B3-948B-1728B52AA6E4}">
                <adec:decorative xmlns:adec="http://schemas.microsoft.com/office/drawing/2017/decorative" val="1"/>
              </a:ext>
            </a:extLst>
          </p:cNvPr>
          <p:cNvSpPr/>
          <p:nvPr/>
        </p:nvSpPr>
        <p:spPr>
          <a:xfrm>
            <a:off x="1587500" y="5154978"/>
            <a:ext cx="3660775" cy="740997"/>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Analysis of SW in the </a:t>
            </a:r>
          </a:p>
          <a:p>
            <a:pPr algn="ctr"/>
            <a:r>
              <a:rPr lang="en-US" sz="1600" dirty="0"/>
              <a:t>Southeast</a:t>
            </a:r>
          </a:p>
        </p:txBody>
      </p:sp>
      <p:sp>
        <p:nvSpPr>
          <p:cNvPr id="30" name="Oval 29">
            <a:extLst>
              <a:ext uri="{FF2B5EF4-FFF2-40B4-BE49-F238E27FC236}">
                <a16:creationId xmlns:a16="http://schemas.microsoft.com/office/drawing/2014/main" id="{83902602-D4BC-4D44-AC14-BB55A86C5D06}"/>
              </a:ext>
              <a:ext uri="{C183D7F6-B498-43B3-948B-1728B52AA6E4}">
                <adec:decorative xmlns:adec="http://schemas.microsoft.com/office/drawing/2017/decorative" val="1"/>
              </a:ext>
            </a:extLst>
          </p:cNvPr>
          <p:cNvSpPr/>
          <p:nvPr/>
        </p:nvSpPr>
        <p:spPr>
          <a:xfrm>
            <a:off x="4419600" y="5055576"/>
            <a:ext cx="939800" cy="939800"/>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1" name="Group 30" descr="Icons of bar chart and line graph.">
            <a:extLst>
              <a:ext uri="{FF2B5EF4-FFF2-40B4-BE49-F238E27FC236}">
                <a16:creationId xmlns:a16="http://schemas.microsoft.com/office/drawing/2014/main" id="{044C3643-8A0E-47C1-BEB8-C73203B5E58D}"/>
              </a:ext>
            </a:extLst>
          </p:cNvPr>
          <p:cNvGrpSpPr/>
          <p:nvPr/>
        </p:nvGrpSpPr>
        <p:grpSpPr>
          <a:xfrm>
            <a:off x="4715661" y="1810536"/>
            <a:ext cx="347679" cy="347679"/>
            <a:chOff x="4319588" y="2492375"/>
            <a:chExt cx="287338" cy="287338"/>
          </a:xfrm>
          <a:solidFill>
            <a:schemeClr val="bg1"/>
          </a:solidFill>
        </p:grpSpPr>
        <p:sp>
          <p:nvSpPr>
            <p:cNvPr id="32" name="Freeform 372">
              <a:extLst>
                <a:ext uri="{FF2B5EF4-FFF2-40B4-BE49-F238E27FC236}">
                  <a16:creationId xmlns:a16="http://schemas.microsoft.com/office/drawing/2014/main" id="{56E8F5A5-5318-470B-8F42-337C264086AA}"/>
                </a:ext>
              </a:extLst>
            </p:cNvPr>
            <p:cNvSpPr>
              <a:spLocks/>
            </p:cNvSpPr>
            <p:nvPr/>
          </p:nvSpPr>
          <p:spPr bwMode="auto">
            <a:xfrm>
              <a:off x="4319588" y="2587625"/>
              <a:ext cx="287338" cy="192088"/>
            </a:xfrm>
            <a:custGeom>
              <a:avLst/>
              <a:gdLst>
                <a:gd name="T0" fmla="*/ 843 w 904"/>
                <a:gd name="T1" fmla="*/ 572 h 602"/>
                <a:gd name="T2" fmla="*/ 843 w 904"/>
                <a:gd name="T3" fmla="*/ 12 h 602"/>
                <a:gd name="T4" fmla="*/ 841 w 904"/>
                <a:gd name="T5" fmla="*/ 7 h 602"/>
                <a:gd name="T6" fmla="*/ 836 w 904"/>
                <a:gd name="T7" fmla="*/ 3 h 602"/>
                <a:gd name="T8" fmla="*/ 831 w 904"/>
                <a:gd name="T9" fmla="*/ 1 h 602"/>
                <a:gd name="T10" fmla="*/ 708 w 904"/>
                <a:gd name="T11" fmla="*/ 0 h 602"/>
                <a:gd name="T12" fmla="*/ 702 w 904"/>
                <a:gd name="T13" fmla="*/ 2 h 602"/>
                <a:gd name="T14" fmla="*/ 697 w 904"/>
                <a:gd name="T15" fmla="*/ 5 h 602"/>
                <a:gd name="T16" fmla="*/ 694 w 904"/>
                <a:gd name="T17" fmla="*/ 9 h 602"/>
                <a:gd name="T18" fmla="*/ 693 w 904"/>
                <a:gd name="T19" fmla="*/ 16 h 602"/>
                <a:gd name="T20" fmla="*/ 632 w 904"/>
                <a:gd name="T21" fmla="*/ 572 h 602"/>
                <a:gd name="T22" fmla="*/ 632 w 904"/>
                <a:gd name="T23" fmla="*/ 283 h 602"/>
                <a:gd name="T24" fmla="*/ 630 w 904"/>
                <a:gd name="T25" fmla="*/ 277 h 602"/>
                <a:gd name="T26" fmla="*/ 626 w 904"/>
                <a:gd name="T27" fmla="*/ 274 h 602"/>
                <a:gd name="T28" fmla="*/ 621 w 904"/>
                <a:gd name="T29" fmla="*/ 271 h 602"/>
                <a:gd name="T30" fmla="*/ 497 w 904"/>
                <a:gd name="T31" fmla="*/ 271 h 602"/>
                <a:gd name="T32" fmla="*/ 491 w 904"/>
                <a:gd name="T33" fmla="*/ 272 h 602"/>
                <a:gd name="T34" fmla="*/ 487 w 904"/>
                <a:gd name="T35" fmla="*/ 275 h 602"/>
                <a:gd name="T36" fmla="*/ 483 w 904"/>
                <a:gd name="T37" fmla="*/ 281 h 602"/>
                <a:gd name="T38" fmla="*/ 482 w 904"/>
                <a:gd name="T39" fmla="*/ 286 h 602"/>
                <a:gd name="T40" fmla="*/ 421 w 904"/>
                <a:gd name="T41" fmla="*/ 572 h 602"/>
                <a:gd name="T42" fmla="*/ 421 w 904"/>
                <a:gd name="T43" fmla="*/ 193 h 602"/>
                <a:gd name="T44" fmla="*/ 419 w 904"/>
                <a:gd name="T45" fmla="*/ 187 h 602"/>
                <a:gd name="T46" fmla="*/ 415 w 904"/>
                <a:gd name="T47" fmla="*/ 183 h 602"/>
                <a:gd name="T48" fmla="*/ 409 w 904"/>
                <a:gd name="T49" fmla="*/ 181 h 602"/>
                <a:gd name="T50" fmla="*/ 286 w 904"/>
                <a:gd name="T51" fmla="*/ 181 h 602"/>
                <a:gd name="T52" fmla="*/ 281 w 904"/>
                <a:gd name="T53" fmla="*/ 182 h 602"/>
                <a:gd name="T54" fmla="*/ 275 w 904"/>
                <a:gd name="T55" fmla="*/ 185 h 602"/>
                <a:gd name="T56" fmla="*/ 272 w 904"/>
                <a:gd name="T57" fmla="*/ 190 h 602"/>
                <a:gd name="T58" fmla="*/ 271 w 904"/>
                <a:gd name="T59" fmla="*/ 196 h 602"/>
                <a:gd name="T60" fmla="*/ 211 w 904"/>
                <a:gd name="T61" fmla="*/ 572 h 602"/>
                <a:gd name="T62" fmla="*/ 211 w 904"/>
                <a:gd name="T63" fmla="*/ 404 h 602"/>
                <a:gd name="T64" fmla="*/ 209 w 904"/>
                <a:gd name="T65" fmla="*/ 399 h 602"/>
                <a:gd name="T66" fmla="*/ 205 w 904"/>
                <a:gd name="T67" fmla="*/ 394 h 602"/>
                <a:gd name="T68" fmla="*/ 199 w 904"/>
                <a:gd name="T69" fmla="*/ 392 h 602"/>
                <a:gd name="T70" fmla="*/ 76 w 904"/>
                <a:gd name="T71" fmla="*/ 391 h 602"/>
                <a:gd name="T72" fmla="*/ 69 w 904"/>
                <a:gd name="T73" fmla="*/ 392 h 602"/>
                <a:gd name="T74" fmla="*/ 65 w 904"/>
                <a:gd name="T75" fmla="*/ 396 h 602"/>
                <a:gd name="T76" fmla="*/ 62 w 904"/>
                <a:gd name="T77" fmla="*/ 401 h 602"/>
                <a:gd name="T78" fmla="*/ 61 w 904"/>
                <a:gd name="T79" fmla="*/ 406 h 602"/>
                <a:gd name="T80" fmla="*/ 15 w 904"/>
                <a:gd name="T81" fmla="*/ 572 h 602"/>
                <a:gd name="T82" fmla="*/ 9 w 904"/>
                <a:gd name="T83" fmla="*/ 573 h 602"/>
                <a:gd name="T84" fmla="*/ 5 w 904"/>
                <a:gd name="T85" fmla="*/ 577 h 602"/>
                <a:gd name="T86" fmla="*/ 2 w 904"/>
                <a:gd name="T87" fmla="*/ 581 h 602"/>
                <a:gd name="T88" fmla="*/ 0 w 904"/>
                <a:gd name="T89" fmla="*/ 587 h 602"/>
                <a:gd name="T90" fmla="*/ 2 w 904"/>
                <a:gd name="T91" fmla="*/ 593 h 602"/>
                <a:gd name="T92" fmla="*/ 5 w 904"/>
                <a:gd name="T93" fmla="*/ 598 h 602"/>
                <a:gd name="T94" fmla="*/ 9 w 904"/>
                <a:gd name="T95" fmla="*/ 601 h 602"/>
                <a:gd name="T96" fmla="*/ 15 w 904"/>
                <a:gd name="T97" fmla="*/ 602 h 602"/>
                <a:gd name="T98" fmla="*/ 196 w 904"/>
                <a:gd name="T99" fmla="*/ 602 h 602"/>
                <a:gd name="T100" fmla="*/ 406 w 904"/>
                <a:gd name="T101" fmla="*/ 602 h 602"/>
                <a:gd name="T102" fmla="*/ 617 w 904"/>
                <a:gd name="T103" fmla="*/ 602 h 602"/>
                <a:gd name="T104" fmla="*/ 828 w 904"/>
                <a:gd name="T105" fmla="*/ 602 h 602"/>
                <a:gd name="T106" fmla="*/ 891 w 904"/>
                <a:gd name="T107" fmla="*/ 602 h 602"/>
                <a:gd name="T108" fmla="*/ 896 w 904"/>
                <a:gd name="T109" fmla="*/ 600 h 602"/>
                <a:gd name="T110" fmla="*/ 901 w 904"/>
                <a:gd name="T111" fmla="*/ 596 h 602"/>
                <a:gd name="T112" fmla="*/ 903 w 904"/>
                <a:gd name="T113" fmla="*/ 591 h 602"/>
                <a:gd name="T114" fmla="*/ 903 w 904"/>
                <a:gd name="T115" fmla="*/ 584 h 602"/>
                <a:gd name="T116" fmla="*/ 901 w 904"/>
                <a:gd name="T117" fmla="*/ 579 h 602"/>
                <a:gd name="T118" fmla="*/ 896 w 904"/>
                <a:gd name="T119" fmla="*/ 575 h 602"/>
                <a:gd name="T120" fmla="*/ 891 w 904"/>
                <a:gd name="T121" fmla="*/ 572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04" h="602">
                  <a:moveTo>
                    <a:pt x="889" y="572"/>
                  </a:moveTo>
                  <a:lnTo>
                    <a:pt x="843" y="572"/>
                  </a:lnTo>
                  <a:lnTo>
                    <a:pt x="843" y="16"/>
                  </a:lnTo>
                  <a:lnTo>
                    <a:pt x="843" y="12"/>
                  </a:lnTo>
                  <a:lnTo>
                    <a:pt x="842" y="9"/>
                  </a:lnTo>
                  <a:lnTo>
                    <a:pt x="841" y="7"/>
                  </a:lnTo>
                  <a:lnTo>
                    <a:pt x="838" y="5"/>
                  </a:lnTo>
                  <a:lnTo>
                    <a:pt x="836" y="3"/>
                  </a:lnTo>
                  <a:lnTo>
                    <a:pt x="834" y="2"/>
                  </a:lnTo>
                  <a:lnTo>
                    <a:pt x="831" y="1"/>
                  </a:lnTo>
                  <a:lnTo>
                    <a:pt x="828" y="1"/>
                  </a:lnTo>
                  <a:lnTo>
                    <a:pt x="708" y="0"/>
                  </a:lnTo>
                  <a:lnTo>
                    <a:pt x="704" y="1"/>
                  </a:lnTo>
                  <a:lnTo>
                    <a:pt x="702" y="2"/>
                  </a:lnTo>
                  <a:lnTo>
                    <a:pt x="699" y="3"/>
                  </a:lnTo>
                  <a:lnTo>
                    <a:pt x="697" y="5"/>
                  </a:lnTo>
                  <a:lnTo>
                    <a:pt x="695" y="7"/>
                  </a:lnTo>
                  <a:lnTo>
                    <a:pt x="694" y="9"/>
                  </a:lnTo>
                  <a:lnTo>
                    <a:pt x="693" y="12"/>
                  </a:lnTo>
                  <a:lnTo>
                    <a:pt x="693" y="16"/>
                  </a:lnTo>
                  <a:lnTo>
                    <a:pt x="693" y="572"/>
                  </a:lnTo>
                  <a:lnTo>
                    <a:pt x="632" y="572"/>
                  </a:lnTo>
                  <a:lnTo>
                    <a:pt x="632" y="286"/>
                  </a:lnTo>
                  <a:lnTo>
                    <a:pt x="632" y="283"/>
                  </a:lnTo>
                  <a:lnTo>
                    <a:pt x="631" y="281"/>
                  </a:lnTo>
                  <a:lnTo>
                    <a:pt x="630" y="277"/>
                  </a:lnTo>
                  <a:lnTo>
                    <a:pt x="628" y="275"/>
                  </a:lnTo>
                  <a:lnTo>
                    <a:pt x="626" y="274"/>
                  </a:lnTo>
                  <a:lnTo>
                    <a:pt x="623" y="272"/>
                  </a:lnTo>
                  <a:lnTo>
                    <a:pt x="621" y="271"/>
                  </a:lnTo>
                  <a:lnTo>
                    <a:pt x="617" y="271"/>
                  </a:lnTo>
                  <a:lnTo>
                    <a:pt x="497" y="271"/>
                  </a:lnTo>
                  <a:lnTo>
                    <a:pt x="494" y="271"/>
                  </a:lnTo>
                  <a:lnTo>
                    <a:pt x="491" y="272"/>
                  </a:lnTo>
                  <a:lnTo>
                    <a:pt x="489" y="274"/>
                  </a:lnTo>
                  <a:lnTo>
                    <a:pt x="487" y="275"/>
                  </a:lnTo>
                  <a:lnTo>
                    <a:pt x="484" y="277"/>
                  </a:lnTo>
                  <a:lnTo>
                    <a:pt x="483" y="281"/>
                  </a:lnTo>
                  <a:lnTo>
                    <a:pt x="482" y="283"/>
                  </a:lnTo>
                  <a:lnTo>
                    <a:pt x="482" y="286"/>
                  </a:lnTo>
                  <a:lnTo>
                    <a:pt x="482" y="572"/>
                  </a:lnTo>
                  <a:lnTo>
                    <a:pt x="421" y="572"/>
                  </a:lnTo>
                  <a:lnTo>
                    <a:pt x="421" y="196"/>
                  </a:lnTo>
                  <a:lnTo>
                    <a:pt x="421" y="193"/>
                  </a:lnTo>
                  <a:lnTo>
                    <a:pt x="420" y="190"/>
                  </a:lnTo>
                  <a:lnTo>
                    <a:pt x="419" y="187"/>
                  </a:lnTo>
                  <a:lnTo>
                    <a:pt x="417" y="185"/>
                  </a:lnTo>
                  <a:lnTo>
                    <a:pt x="415" y="183"/>
                  </a:lnTo>
                  <a:lnTo>
                    <a:pt x="413" y="182"/>
                  </a:lnTo>
                  <a:lnTo>
                    <a:pt x="409" y="181"/>
                  </a:lnTo>
                  <a:lnTo>
                    <a:pt x="406" y="181"/>
                  </a:lnTo>
                  <a:lnTo>
                    <a:pt x="286" y="181"/>
                  </a:lnTo>
                  <a:lnTo>
                    <a:pt x="283" y="181"/>
                  </a:lnTo>
                  <a:lnTo>
                    <a:pt x="281" y="182"/>
                  </a:lnTo>
                  <a:lnTo>
                    <a:pt x="277" y="183"/>
                  </a:lnTo>
                  <a:lnTo>
                    <a:pt x="275" y="185"/>
                  </a:lnTo>
                  <a:lnTo>
                    <a:pt x="273" y="187"/>
                  </a:lnTo>
                  <a:lnTo>
                    <a:pt x="272" y="190"/>
                  </a:lnTo>
                  <a:lnTo>
                    <a:pt x="271" y="193"/>
                  </a:lnTo>
                  <a:lnTo>
                    <a:pt x="271" y="196"/>
                  </a:lnTo>
                  <a:lnTo>
                    <a:pt x="271" y="572"/>
                  </a:lnTo>
                  <a:lnTo>
                    <a:pt x="211" y="572"/>
                  </a:lnTo>
                  <a:lnTo>
                    <a:pt x="211" y="406"/>
                  </a:lnTo>
                  <a:lnTo>
                    <a:pt x="211" y="404"/>
                  </a:lnTo>
                  <a:lnTo>
                    <a:pt x="210" y="401"/>
                  </a:lnTo>
                  <a:lnTo>
                    <a:pt x="209" y="399"/>
                  </a:lnTo>
                  <a:lnTo>
                    <a:pt x="207" y="396"/>
                  </a:lnTo>
                  <a:lnTo>
                    <a:pt x="205" y="394"/>
                  </a:lnTo>
                  <a:lnTo>
                    <a:pt x="201" y="393"/>
                  </a:lnTo>
                  <a:lnTo>
                    <a:pt x="199" y="392"/>
                  </a:lnTo>
                  <a:lnTo>
                    <a:pt x="196" y="391"/>
                  </a:lnTo>
                  <a:lnTo>
                    <a:pt x="76" y="391"/>
                  </a:lnTo>
                  <a:lnTo>
                    <a:pt x="73" y="392"/>
                  </a:lnTo>
                  <a:lnTo>
                    <a:pt x="69" y="392"/>
                  </a:lnTo>
                  <a:lnTo>
                    <a:pt x="67" y="394"/>
                  </a:lnTo>
                  <a:lnTo>
                    <a:pt x="65" y="396"/>
                  </a:lnTo>
                  <a:lnTo>
                    <a:pt x="63" y="399"/>
                  </a:lnTo>
                  <a:lnTo>
                    <a:pt x="62" y="401"/>
                  </a:lnTo>
                  <a:lnTo>
                    <a:pt x="61" y="404"/>
                  </a:lnTo>
                  <a:lnTo>
                    <a:pt x="61" y="406"/>
                  </a:lnTo>
                  <a:lnTo>
                    <a:pt x="61" y="572"/>
                  </a:lnTo>
                  <a:lnTo>
                    <a:pt x="15" y="572"/>
                  </a:lnTo>
                  <a:lnTo>
                    <a:pt x="13" y="572"/>
                  </a:lnTo>
                  <a:lnTo>
                    <a:pt x="9" y="573"/>
                  </a:lnTo>
                  <a:lnTo>
                    <a:pt x="7" y="575"/>
                  </a:lnTo>
                  <a:lnTo>
                    <a:pt x="5" y="577"/>
                  </a:lnTo>
                  <a:lnTo>
                    <a:pt x="3" y="579"/>
                  </a:lnTo>
                  <a:lnTo>
                    <a:pt x="2" y="581"/>
                  </a:lnTo>
                  <a:lnTo>
                    <a:pt x="1" y="584"/>
                  </a:lnTo>
                  <a:lnTo>
                    <a:pt x="0" y="587"/>
                  </a:lnTo>
                  <a:lnTo>
                    <a:pt x="1" y="591"/>
                  </a:lnTo>
                  <a:lnTo>
                    <a:pt x="2" y="593"/>
                  </a:lnTo>
                  <a:lnTo>
                    <a:pt x="3" y="596"/>
                  </a:lnTo>
                  <a:lnTo>
                    <a:pt x="5" y="598"/>
                  </a:lnTo>
                  <a:lnTo>
                    <a:pt x="7" y="600"/>
                  </a:lnTo>
                  <a:lnTo>
                    <a:pt x="9" y="601"/>
                  </a:lnTo>
                  <a:lnTo>
                    <a:pt x="13" y="602"/>
                  </a:lnTo>
                  <a:lnTo>
                    <a:pt x="15" y="602"/>
                  </a:lnTo>
                  <a:lnTo>
                    <a:pt x="76" y="602"/>
                  </a:lnTo>
                  <a:lnTo>
                    <a:pt x="196" y="602"/>
                  </a:lnTo>
                  <a:lnTo>
                    <a:pt x="286" y="602"/>
                  </a:lnTo>
                  <a:lnTo>
                    <a:pt x="406" y="602"/>
                  </a:lnTo>
                  <a:lnTo>
                    <a:pt x="497" y="602"/>
                  </a:lnTo>
                  <a:lnTo>
                    <a:pt x="617" y="602"/>
                  </a:lnTo>
                  <a:lnTo>
                    <a:pt x="708" y="602"/>
                  </a:lnTo>
                  <a:lnTo>
                    <a:pt x="828" y="602"/>
                  </a:lnTo>
                  <a:lnTo>
                    <a:pt x="889" y="602"/>
                  </a:lnTo>
                  <a:lnTo>
                    <a:pt x="891" y="602"/>
                  </a:lnTo>
                  <a:lnTo>
                    <a:pt x="894" y="601"/>
                  </a:lnTo>
                  <a:lnTo>
                    <a:pt x="896" y="600"/>
                  </a:lnTo>
                  <a:lnTo>
                    <a:pt x="898" y="598"/>
                  </a:lnTo>
                  <a:lnTo>
                    <a:pt x="901" y="596"/>
                  </a:lnTo>
                  <a:lnTo>
                    <a:pt x="902" y="593"/>
                  </a:lnTo>
                  <a:lnTo>
                    <a:pt x="903" y="591"/>
                  </a:lnTo>
                  <a:lnTo>
                    <a:pt x="904" y="587"/>
                  </a:lnTo>
                  <a:lnTo>
                    <a:pt x="903" y="584"/>
                  </a:lnTo>
                  <a:lnTo>
                    <a:pt x="902" y="581"/>
                  </a:lnTo>
                  <a:lnTo>
                    <a:pt x="901" y="579"/>
                  </a:lnTo>
                  <a:lnTo>
                    <a:pt x="898" y="577"/>
                  </a:lnTo>
                  <a:lnTo>
                    <a:pt x="896" y="575"/>
                  </a:lnTo>
                  <a:lnTo>
                    <a:pt x="894" y="573"/>
                  </a:lnTo>
                  <a:lnTo>
                    <a:pt x="891" y="572"/>
                  </a:lnTo>
                  <a:lnTo>
                    <a:pt x="889" y="5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3" name="Freeform 373">
              <a:extLst>
                <a:ext uri="{FF2B5EF4-FFF2-40B4-BE49-F238E27FC236}">
                  <a16:creationId xmlns:a16="http://schemas.microsoft.com/office/drawing/2014/main" id="{6AA1356D-8F1B-4281-BEC5-5B4EBF7467B1}"/>
                </a:ext>
              </a:extLst>
            </p:cNvPr>
            <p:cNvSpPr>
              <a:spLocks/>
            </p:cNvSpPr>
            <p:nvPr/>
          </p:nvSpPr>
          <p:spPr bwMode="auto">
            <a:xfrm>
              <a:off x="4338638" y="2492375"/>
              <a:ext cx="252413" cy="157163"/>
            </a:xfrm>
            <a:custGeom>
              <a:avLst/>
              <a:gdLst>
                <a:gd name="T0" fmla="*/ 77 w 797"/>
                <a:gd name="T1" fmla="*/ 494 h 497"/>
                <a:gd name="T2" fmla="*/ 97 w 797"/>
                <a:gd name="T3" fmla="*/ 483 h 497"/>
                <a:gd name="T4" fmla="*/ 112 w 797"/>
                <a:gd name="T5" fmla="*/ 466 h 497"/>
                <a:gd name="T6" fmla="*/ 120 w 797"/>
                <a:gd name="T7" fmla="*/ 443 h 497"/>
                <a:gd name="T8" fmla="*/ 116 w 797"/>
                <a:gd name="T9" fmla="*/ 416 h 497"/>
                <a:gd name="T10" fmla="*/ 267 w 797"/>
                <a:gd name="T11" fmla="*/ 298 h 497"/>
                <a:gd name="T12" fmla="*/ 300 w 797"/>
                <a:gd name="T13" fmla="*/ 299 h 497"/>
                <a:gd name="T14" fmla="*/ 325 w 797"/>
                <a:gd name="T15" fmla="*/ 287 h 497"/>
                <a:gd name="T16" fmla="*/ 451 w 797"/>
                <a:gd name="T17" fmla="*/ 327 h 497"/>
                <a:gd name="T18" fmla="*/ 454 w 797"/>
                <a:gd name="T19" fmla="*/ 349 h 497"/>
                <a:gd name="T20" fmla="*/ 464 w 797"/>
                <a:gd name="T21" fmla="*/ 369 h 497"/>
                <a:gd name="T22" fmla="*/ 482 w 797"/>
                <a:gd name="T23" fmla="*/ 384 h 497"/>
                <a:gd name="T24" fmla="*/ 505 w 797"/>
                <a:gd name="T25" fmla="*/ 391 h 497"/>
                <a:gd name="T26" fmla="*/ 529 w 797"/>
                <a:gd name="T27" fmla="*/ 389 h 497"/>
                <a:gd name="T28" fmla="*/ 550 w 797"/>
                <a:gd name="T29" fmla="*/ 378 h 497"/>
                <a:gd name="T30" fmla="*/ 564 w 797"/>
                <a:gd name="T31" fmla="*/ 360 h 497"/>
                <a:gd name="T32" fmla="*/ 571 w 797"/>
                <a:gd name="T33" fmla="*/ 337 h 497"/>
                <a:gd name="T34" fmla="*/ 565 w 797"/>
                <a:gd name="T35" fmla="*/ 304 h 497"/>
                <a:gd name="T36" fmla="*/ 724 w 797"/>
                <a:gd name="T37" fmla="*/ 119 h 497"/>
                <a:gd name="T38" fmla="*/ 750 w 797"/>
                <a:gd name="T39" fmla="*/ 119 h 497"/>
                <a:gd name="T40" fmla="*/ 771 w 797"/>
                <a:gd name="T41" fmla="*/ 110 h 497"/>
                <a:gd name="T42" fmla="*/ 787 w 797"/>
                <a:gd name="T43" fmla="*/ 94 h 497"/>
                <a:gd name="T44" fmla="*/ 796 w 797"/>
                <a:gd name="T45" fmla="*/ 72 h 497"/>
                <a:gd name="T46" fmla="*/ 796 w 797"/>
                <a:gd name="T47" fmla="*/ 48 h 497"/>
                <a:gd name="T48" fmla="*/ 787 w 797"/>
                <a:gd name="T49" fmla="*/ 27 h 497"/>
                <a:gd name="T50" fmla="*/ 771 w 797"/>
                <a:gd name="T51" fmla="*/ 10 h 497"/>
                <a:gd name="T52" fmla="*/ 750 w 797"/>
                <a:gd name="T53" fmla="*/ 1 h 497"/>
                <a:gd name="T54" fmla="*/ 725 w 797"/>
                <a:gd name="T55" fmla="*/ 1 h 497"/>
                <a:gd name="T56" fmla="*/ 703 w 797"/>
                <a:gd name="T57" fmla="*/ 10 h 497"/>
                <a:gd name="T58" fmla="*/ 687 w 797"/>
                <a:gd name="T59" fmla="*/ 27 h 497"/>
                <a:gd name="T60" fmla="*/ 678 w 797"/>
                <a:gd name="T61" fmla="*/ 48 h 497"/>
                <a:gd name="T62" fmla="*/ 680 w 797"/>
                <a:gd name="T63" fmla="*/ 79 h 497"/>
                <a:gd name="T64" fmla="*/ 531 w 797"/>
                <a:gd name="T65" fmla="*/ 275 h 497"/>
                <a:gd name="T66" fmla="*/ 504 w 797"/>
                <a:gd name="T67" fmla="*/ 272 h 497"/>
                <a:gd name="T68" fmla="*/ 478 w 797"/>
                <a:gd name="T69" fmla="*/ 281 h 497"/>
                <a:gd name="T70" fmla="*/ 345 w 797"/>
                <a:gd name="T71" fmla="*/ 248 h 497"/>
                <a:gd name="T72" fmla="*/ 344 w 797"/>
                <a:gd name="T73" fmla="*/ 229 h 497"/>
                <a:gd name="T74" fmla="*/ 336 w 797"/>
                <a:gd name="T75" fmla="*/ 207 h 497"/>
                <a:gd name="T76" fmla="*/ 319 w 797"/>
                <a:gd name="T77" fmla="*/ 191 h 497"/>
                <a:gd name="T78" fmla="*/ 298 w 797"/>
                <a:gd name="T79" fmla="*/ 181 h 497"/>
                <a:gd name="T80" fmla="*/ 273 w 797"/>
                <a:gd name="T81" fmla="*/ 181 h 497"/>
                <a:gd name="T82" fmla="*/ 252 w 797"/>
                <a:gd name="T83" fmla="*/ 191 h 497"/>
                <a:gd name="T84" fmla="*/ 236 w 797"/>
                <a:gd name="T85" fmla="*/ 207 h 497"/>
                <a:gd name="T86" fmla="*/ 226 w 797"/>
                <a:gd name="T87" fmla="*/ 229 h 497"/>
                <a:gd name="T88" fmla="*/ 227 w 797"/>
                <a:gd name="T89" fmla="*/ 254 h 497"/>
                <a:gd name="T90" fmla="*/ 86 w 797"/>
                <a:gd name="T91" fmla="*/ 382 h 497"/>
                <a:gd name="T92" fmla="*/ 53 w 797"/>
                <a:gd name="T93" fmla="*/ 377 h 497"/>
                <a:gd name="T94" fmla="*/ 31 w 797"/>
                <a:gd name="T95" fmla="*/ 383 h 497"/>
                <a:gd name="T96" fmla="*/ 13 w 797"/>
                <a:gd name="T97" fmla="*/ 398 h 497"/>
                <a:gd name="T98" fmla="*/ 2 w 797"/>
                <a:gd name="T99" fmla="*/ 419 h 497"/>
                <a:gd name="T100" fmla="*/ 0 w 797"/>
                <a:gd name="T101" fmla="*/ 443 h 497"/>
                <a:gd name="T102" fmla="*/ 6 w 797"/>
                <a:gd name="T103" fmla="*/ 466 h 497"/>
                <a:gd name="T104" fmla="*/ 21 w 797"/>
                <a:gd name="T105" fmla="*/ 483 h 497"/>
                <a:gd name="T106" fmla="*/ 42 w 797"/>
                <a:gd name="T107" fmla="*/ 494 h 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97" h="497">
                  <a:moveTo>
                    <a:pt x="60" y="497"/>
                  </a:moveTo>
                  <a:lnTo>
                    <a:pt x="65" y="497"/>
                  </a:lnTo>
                  <a:lnTo>
                    <a:pt x="72" y="496"/>
                  </a:lnTo>
                  <a:lnTo>
                    <a:pt x="77" y="494"/>
                  </a:lnTo>
                  <a:lnTo>
                    <a:pt x="83" y="493"/>
                  </a:lnTo>
                  <a:lnTo>
                    <a:pt x="89" y="489"/>
                  </a:lnTo>
                  <a:lnTo>
                    <a:pt x="93" y="486"/>
                  </a:lnTo>
                  <a:lnTo>
                    <a:pt x="97" y="483"/>
                  </a:lnTo>
                  <a:lnTo>
                    <a:pt x="102" y="480"/>
                  </a:lnTo>
                  <a:lnTo>
                    <a:pt x="106" y="475"/>
                  </a:lnTo>
                  <a:lnTo>
                    <a:pt x="109" y="470"/>
                  </a:lnTo>
                  <a:lnTo>
                    <a:pt x="112" y="466"/>
                  </a:lnTo>
                  <a:lnTo>
                    <a:pt x="115" y="460"/>
                  </a:lnTo>
                  <a:lnTo>
                    <a:pt x="117" y="455"/>
                  </a:lnTo>
                  <a:lnTo>
                    <a:pt x="119" y="449"/>
                  </a:lnTo>
                  <a:lnTo>
                    <a:pt x="120" y="443"/>
                  </a:lnTo>
                  <a:lnTo>
                    <a:pt x="120" y="437"/>
                  </a:lnTo>
                  <a:lnTo>
                    <a:pt x="119" y="429"/>
                  </a:lnTo>
                  <a:lnTo>
                    <a:pt x="118" y="423"/>
                  </a:lnTo>
                  <a:lnTo>
                    <a:pt x="116" y="416"/>
                  </a:lnTo>
                  <a:lnTo>
                    <a:pt x="114" y="410"/>
                  </a:lnTo>
                  <a:lnTo>
                    <a:pt x="251" y="290"/>
                  </a:lnTo>
                  <a:lnTo>
                    <a:pt x="259" y="295"/>
                  </a:lnTo>
                  <a:lnTo>
                    <a:pt x="267" y="298"/>
                  </a:lnTo>
                  <a:lnTo>
                    <a:pt x="277" y="301"/>
                  </a:lnTo>
                  <a:lnTo>
                    <a:pt x="285" y="302"/>
                  </a:lnTo>
                  <a:lnTo>
                    <a:pt x="293" y="301"/>
                  </a:lnTo>
                  <a:lnTo>
                    <a:pt x="300" y="299"/>
                  </a:lnTo>
                  <a:lnTo>
                    <a:pt x="307" y="297"/>
                  </a:lnTo>
                  <a:lnTo>
                    <a:pt x="313" y="294"/>
                  </a:lnTo>
                  <a:lnTo>
                    <a:pt x="318" y="291"/>
                  </a:lnTo>
                  <a:lnTo>
                    <a:pt x="325" y="287"/>
                  </a:lnTo>
                  <a:lnTo>
                    <a:pt x="329" y="282"/>
                  </a:lnTo>
                  <a:lnTo>
                    <a:pt x="333" y="277"/>
                  </a:lnTo>
                  <a:lnTo>
                    <a:pt x="451" y="324"/>
                  </a:lnTo>
                  <a:lnTo>
                    <a:pt x="451" y="327"/>
                  </a:lnTo>
                  <a:lnTo>
                    <a:pt x="451" y="332"/>
                  </a:lnTo>
                  <a:lnTo>
                    <a:pt x="451" y="337"/>
                  </a:lnTo>
                  <a:lnTo>
                    <a:pt x="452" y="343"/>
                  </a:lnTo>
                  <a:lnTo>
                    <a:pt x="454" y="349"/>
                  </a:lnTo>
                  <a:lnTo>
                    <a:pt x="456" y="354"/>
                  </a:lnTo>
                  <a:lnTo>
                    <a:pt x="458" y="360"/>
                  </a:lnTo>
                  <a:lnTo>
                    <a:pt x="461" y="365"/>
                  </a:lnTo>
                  <a:lnTo>
                    <a:pt x="464" y="369"/>
                  </a:lnTo>
                  <a:lnTo>
                    <a:pt x="469" y="374"/>
                  </a:lnTo>
                  <a:lnTo>
                    <a:pt x="473" y="378"/>
                  </a:lnTo>
                  <a:lnTo>
                    <a:pt x="477" y="381"/>
                  </a:lnTo>
                  <a:lnTo>
                    <a:pt x="482" y="384"/>
                  </a:lnTo>
                  <a:lnTo>
                    <a:pt x="488" y="386"/>
                  </a:lnTo>
                  <a:lnTo>
                    <a:pt x="493" y="389"/>
                  </a:lnTo>
                  <a:lnTo>
                    <a:pt x="499" y="391"/>
                  </a:lnTo>
                  <a:lnTo>
                    <a:pt x="505" y="391"/>
                  </a:lnTo>
                  <a:lnTo>
                    <a:pt x="511" y="392"/>
                  </a:lnTo>
                  <a:lnTo>
                    <a:pt x="518" y="391"/>
                  </a:lnTo>
                  <a:lnTo>
                    <a:pt x="523" y="391"/>
                  </a:lnTo>
                  <a:lnTo>
                    <a:pt x="529" y="389"/>
                  </a:lnTo>
                  <a:lnTo>
                    <a:pt x="535" y="386"/>
                  </a:lnTo>
                  <a:lnTo>
                    <a:pt x="540" y="384"/>
                  </a:lnTo>
                  <a:lnTo>
                    <a:pt x="545" y="381"/>
                  </a:lnTo>
                  <a:lnTo>
                    <a:pt x="550" y="378"/>
                  </a:lnTo>
                  <a:lnTo>
                    <a:pt x="553" y="374"/>
                  </a:lnTo>
                  <a:lnTo>
                    <a:pt x="558" y="369"/>
                  </a:lnTo>
                  <a:lnTo>
                    <a:pt x="561" y="365"/>
                  </a:lnTo>
                  <a:lnTo>
                    <a:pt x="564" y="360"/>
                  </a:lnTo>
                  <a:lnTo>
                    <a:pt x="567" y="354"/>
                  </a:lnTo>
                  <a:lnTo>
                    <a:pt x="568" y="349"/>
                  </a:lnTo>
                  <a:lnTo>
                    <a:pt x="570" y="343"/>
                  </a:lnTo>
                  <a:lnTo>
                    <a:pt x="571" y="337"/>
                  </a:lnTo>
                  <a:lnTo>
                    <a:pt x="571" y="332"/>
                  </a:lnTo>
                  <a:lnTo>
                    <a:pt x="570" y="322"/>
                  </a:lnTo>
                  <a:lnTo>
                    <a:pt x="568" y="312"/>
                  </a:lnTo>
                  <a:lnTo>
                    <a:pt x="565" y="304"/>
                  </a:lnTo>
                  <a:lnTo>
                    <a:pt x="560" y="296"/>
                  </a:lnTo>
                  <a:lnTo>
                    <a:pt x="711" y="114"/>
                  </a:lnTo>
                  <a:lnTo>
                    <a:pt x="717" y="117"/>
                  </a:lnTo>
                  <a:lnTo>
                    <a:pt x="724" y="119"/>
                  </a:lnTo>
                  <a:lnTo>
                    <a:pt x="730" y="120"/>
                  </a:lnTo>
                  <a:lnTo>
                    <a:pt x="737" y="120"/>
                  </a:lnTo>
                  <a:lnTo>
                    <a:pt x="743" y="120"/>
                  </a:lnTo>
                  <a:lnTo>
                    <a:pt x="750" y="119"/>
                  </a:lnTo>
                  <a:lnTo>
                    <a:pt x="755" y="118"/>
                  </a:lnTo>
                  <a:lnTo>
                    <a:pt x="760" y="116"/>
                  </a:lnTo>
                  <a:lnTo>
                    <a:pt x="766" y="113"/>
                  </a:lnTo>
                  <a:lnTo>
                    <a:pt x="771" y="110"/>
                  </a:lnTo>
                  <a:lnTo>
                    <a:pt x="775" y="106"/>
                  </a:lnTo>
                  <a:lnTo>
                    <a:pt x="780" y="103"/>
                  </a:lnTo>
                  <a:lnTo>
                    <a:pt x="784" y="99"/>
                  </a:lnTo>
                  <a:lnTo>
                    <a:pt x="787" y="94"/>
                  </a:lnTo>
                  <a:lnTo>
                    <a:pt x="790" y="89"/>
                  </a:lnTo>
                  <a:lnTo>
                    <a:pt x="792" y="84"/>
                  </a:lnTo>
                  <a:lnTo>
                    <a:pt x="795" y="79"/>
                  </a:lnTo>
                  <a:lnTo>
                    <a:pt x="796" y="72"/>
                  </a:lnTo>
                  <a:lnTo>
                    <a:pt x="797" y="67"/>
                  </a:lnTo>
                  <a:lnTo>
                    <a:pt x="797" y="60"/>
                  </a:lnTo>
                  <a:lnTo>
                    <a:pt x="797" y="54"/>
                  </a:lnTo>
                  <a:lnTo>
                    <a:pt x="796" y="48"/>
                  </a:lnTo>
                  <a:lnTo>
                    <a:pt x="795" y="42"/>
                  </a:lnTo>
                  <a:lnTo>
                    <a:pt x="792" y="37"/>
                  </a:lnTo>
                  <a:lnTo>
                    <a:pt x="790" y="31"/>
                  </a:lnTo>
                  <a:lnTo>
                    <a:pt x="787" y="27"/>
                  </a:lnTo>
                  <a:lnTo>
                    <a:pt x="784" y="22"/>
                  </a:lnTo>
                  <a:lnTo>
                    <a:pt x="780" y="17"/>
                  </a:lnTo>
                  <a:lnTo>
                    <a:pt x="775" y="14"/>
                  </a:lnTo>
                  <a:lnTo>
                    <a:pt x="771" y="10"/>
                  </a:lnTo>
                  <a:lnTo>
                    <a:pt x="766" y="8"/>
                  </a:lnTo>
                  <a:lnTo>
                    <a:pt x="760" y="5"/>
                  </a:lnTo>
                  <a:lnTo>
                    <a:pt x="755" y="2"/>
                  </a:lnTo>
                  <a:lnTo>
                    <a:pt x="750" y="1"/>
                  </a:lnTo>
                  <a:lnTo>
                    <a:pt x="743" y="0"/>
                  </a:lnTo>
                  <a:lnTo>
                    <a:pt x="737" y="0"/>
                  </a:lnTo>
                  <a:lnTo>
                    <a:pt x="731" y="0"/>
                  </a:lnTo>
                  <a:lnTo>
                    <a:pt x="725" y="1"/>
                  </a:lnTo>
                  <a:lnTo>
                    <a:pt x="719" y="2"/>
                  </a:lnTo>
                  <a:lnTo>
                    <a:pt x="713" y="5"/>
                  </a:lnTo>
                  <a:lnTo>
                    <a:pt x="709" y="8"/>
                  </a:lnTo>
                  <a:lnTo>
                    <a:pt x="703" y="10"/>
                  </a:lnTo>
                  <a:lnTo>
                    <a:pt x="699" y="14"/>
                  </a:lnTo>
                  <a:lnTo>
                    <a:pt x="695" y="17"/>
                  </a:lnTo>
                  <a:lnTo>
                    <a:pt x="691" y="22"/>
                  </a:lnTo>
                  <a:lnTo>
                    <a:pt x="687" y="27"/>
                  </a:lnTo>
                  <a:lnTo>
                    <a:pt x="684" y="31"/>
                  </a:lnTo>
                  <a:lnTo>
                    <a:pt x="682" y="37"/>
                  </a:lnTo>
                  <a:lnTo>
                    <a:pt x="680" y="42"/>
                  </a:lnTo>
                  <a:lnTo>
                    <a:pt x="678" y="48"/>
                  </a:lnTo>
                  <a:lnTo>
                    <a:pt x="677" y="54"/>
                  </a:lnTo>
                  <a:lnTo>
                    <a:pt x="677" y="60"/>
                  </a:lnTo>
                  <a:lnTo>
                    <a:pt x="678" y="70"/>
                  </a:lnTo>
                  <a:lnTo>
                    <a:pt x="680" y="79"/>
                  </a:lnTo>
                  <a:lnTo>
                    <a:pt x="683" y="87"/>
                  </a:lnTo>
                  <a:lnTo>
                    <a:pt x="688" y="96"/>
                  </a:lnTo>
                  <a:lnTo>
                    <a:pt x="537" y="277"/>
                  </a:lnTo>
                  <a:lnTo>
                    <a:pt x="531" y="275"/>
                  </a:lnTo>
                  <a:lnTo>
                    <a:pt x="524" y="273"/>
                  </a:lnTo>
                  <a:lnTo>
                    <a:pt x="518" y="272"/>
                  </a:lnTo>
                  <a:lnTo>
                    <a:pt x="511" y="271"/>
                  </a:lnTo>
                  <a:lnTo>
                    <a:pt x="504" y="272"/>
                  </a:lnTo>
                  <a:lnTo>
                    <a:pt x="496" y="273"/>
                  </a:lnTo>
                  <a:lnTo>
                    <a:pt x="490" y="275"/>
                  </a:lnTo>
                  <a:lnTo>
                    <a:pt x="484" y="278"/>
                  </a:lnTo>
                  <a:lnTo>
                    <a:pt x="478" y="281"/>
                  </a:lnTo>
                  <a:lnTo>
                    <a:pt x="472" y="286"/>
                  </a:lnTo>
                  <a:lnTo>
                    <a:pt x="467" y="291"/>
                  </a:lnTo>
                  <a:lnTo>
                    <a:pt x="463" y="295"/>
                  </a:lnTo>
                  <a:lnTo>
                    <a:pt x="345" y="248"/>
                  </a:lnTo>
                  <a:lnTo>
                    <a:pt x="345" y="245"/>
                  </a:lnTo>
                  <a:lnTo>
                    <a:pt x="345" y="240"/>
                  </a:lnTo>
                  <a:lnTo>
                    <a:pt x="345" y="235"/>
                  </a:lnTo>
                  <a:lnTo>
                    <a:pt x="344" y="229"/>
                  </a:lnTo>
                  <a:lnTo>
                    <a:pt x="343" y="223"/>
                  </a:lnTo>
                  <a:lnTo>
                    <a:pt x="341" y="218"/>
                  </a:lnTo>
                  <a:lnTo>
                    <a:pt x="339" y="213"/>
                  </a:lnTo>
                  <a:lnTo>
                    <a:pt x="336" y="207"/>
                  </a:lnTo>
                  <a:lnTo>
                    <a:pt x="332" y="203"/>
                  </a:lnTo>
                  <a:lnTo>
                    <a:pt x="328" y="199"/>
                  </a:lnTo>
                  <a:lnTo>
                    <a:pt x="324" y="194"/>
                  </a:lnTo>
                  <a:lnTo>
                    <a:pt x="319" y="191"/>
                  </a:lnTo>
                  <a:lnTo>
                    <a:pt x="314" y="188"/>
                  </a:lnTo>
                  <a:lnTo>
                    <a:pt x="309" y="186"/>
                  </a:lnTo>
                  <a:lnTo>
                    <a:pt x="303" y="184"/>
                  </a:lnTo>
                  <a:lnTo>
                    <a:pt x="298" y="181"/>
                  </a:lnTo>
                  <a:lnTo>
                    <a:pt x="292" y="181"/>
                  </a:lnTo>
                  <a:lnTo>
                    <a:pt x="285" y="180"/>
                  </a:lnTo>
                  <a:lnTo>
                    <a:pt x="280" y="181"/>
                  </a:lnTo>
                  <a:lnTo>
                    <a:pt x="273" y="181"/>
                  </a:lnTo>
                  <a:lnTo>
                    <a:pt x="268" y="184"/>
                  </a:lnTo>
                  <a:lnTo>
                    <a:pt x="262" y="186"/>
                  </a:lnTo>
                  <a:lnTo>
                    <a:pt x="257" y="188"/>
                  </a:lnTo>
                  <a:lnTo>
                    <a:pt x="252" y="191"/>
                  </a:lnTo>
                  <a:lnTo>
                    <a:pt x="248" y="194"/>
                  </a:lnTo>
                  <a:lnTo>
                    <a:pt x="243" y="199"/>
                  </a:lnTo>
                  <a:lnTo>
                    <a:pt x="239" y="203"/>
                  </a:lnTo>
                  <a:lnTo>
                    <a:pt x="236" y="207"/>
                  </a:lnTo>
                  <a:lnTo>
                    <a:pt x="233" y="213"/>
                  </a:lnTo>
                  <a:lnTo>
                    <a:pt x="230" y="218"/>
                  </a:lnTo>
                  <a:lnTo>
                    <a:pt x="228" y="223"/>
                  </a:lnTo>
                  <a:lnTo>
                    <a:pt x="226" y="229"/>
                  </a:lnTo>
                  <a:lnTo>
                    <a:pt x="225" y="235"/>
                  </a:lnTo>
                  <a:lnTo>
                    <a:pt x="225" y="240"/>
                  </a:lnTo>
                  <a:lnTo>
                    <a:pt x="226" y="248"/>
                  </a:lnTo>
                  <a:lnTo>
                    <a:pt x="227" y="254"/>
                  </a:lnTo>
                  <a:lnTo>
                    <a:pt x="229" y="261"/>
                  </a:lnTo>
                  <a:lnTo>
                    <a:pt x="231" y="267"/>
                  </a:lnTo>
                  <a:lnTo>
                    <a:pt x="94" y="387"/>
                  </a:lnTo>
                  <a:lnTo>
                    <a:pt x="86" y="382"/>
                  </a:lnTo>
                  <a:lnTo>
                    <a:pt x="78" y="379"/>
                  </a:lnTo>
                  <a:lnTo>
                    <a:pt x="68" y="377"/>
                  </a:lnTo>
                  <a:lnTo>
                    <a:pt x="60" y="377"/>
                  </a:lnTo>
                  <a:lnTo>
                    <a:pt x="53" y="377"/>
                  </a:lnTo>
                  <a:lnTo>
                    <a:pt x="47" y="378"/>
                  </a:lnTo>
                  <a:lnTo>
                    <a:pt x="42" y="379"/>
                  </a:lnTo>
                  <a:lnTo>
                    <a:pt x="36" y="381"/>
                  </a:lnTo>
                  <a:lnTo>
                    <a:pt x="31" y="383"/>
                  </a:lnTo>
                  <a:lnTo>
                    <a:pt x="26" y="386"/>
                  </a:lnTo>
                  <a:lnTo>
                    <a:pt x="21" y="391"/>
                  </a:lnTo>
                  <a:lnTo>
                    <a:pt x="17" y="394"/>
                  </a:lnTo>
                  <a:lnTo>
                    <a:pt x="13" y="398"/>
                  </a:lnTo>
                  <a:lnTo>
                    <a:pt x="9" y="402"/>
                  </a:lnTo>
                  <a:lnTo>
                    <a:pt x="6" y="408"/>
                  </a:lnTo>
                  <a:lnTo>
                    <a:pt x="4" y="413"/>
                  </a:lnTo>
                  <a:lnTo>
                    <a:pt x="2" y="419"/>
                  </a:lnTo>
                  <a:lnTo>
                    <a:pt x="1" y="425"/>
                  </a:lnTo>
                  <a:lnTo>
                    <a:pt x="0" y="430"/>
                  </a:lnTo>
                  <a:lnTo>
                    <a:pt x="0" y="437"/>
                  </a:lnTo>
                  <a:lnTo>
                    <a:pt x="0" y="443"/>
                  </a:lnTo>
                  <a:lnTo>
                    <a:pt x="1" y="449"/>
                  </a:lnTo>
                  <a:lnTo>
                    <a:pt x="2" y="455"/>
                  </a:lnTo>
                  <a:lnTo>
                    <a:pt x="4" y="460"/>
                  </a:lnTo>
                  <a:lnTo>
                    <a:pt x="6" y="466"/>
                  </a:lnTo>
                  <a:lnTo>
                    <a:pt x="9" y="470"/>
                  </a:lnTo>
                  <a:lnTo>
                    <a:pt x="13" y="475"/>
                  </a:lnTo>
                  <a:lnTo>
                    <a:pt x="17" y="480"/>
                  </a:lnTo>
                  <a:lnTo>
                    <a:pt x="21" y="483"/>
                  </a:lnTo>
                  <a:lnTo>
                    <a:pt x="26" y="486"/>
                  </a:lnTo>
                  <a:lnTo>
                    <a:pt x="31" y="489"/>
                  </a:lnTo>
                  <a:lnTo>
                    <a:pt x="36" y="493"/>
                  </a:lnTo>
                  <a:lnTo>
                    <a:pt x="42" y="494"/>
                  </a:lnTo>
                  <a:lnTo>
                    <a:pt x="47" y="496"/>
                  </a:lnTo>
                  <a:lnTo>
                    <a:pt x="53" y="497"/>
                  </a:lnTo>
                  <a:lnTo>
                    <a:pt x="60" y="4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76" descr="Icon of check box. ">
            <a:extLst>
              <a:ext uri="{FF2B5EF4-FFF2-40B4-BE49-F238E27FC236}">
                <a16:creationId xmlns:a16="http://schemas.microsoft.com/office/drawing/2014/main" id="{6FB02354-C73F-4DCF-8004-E9CCA66963EA}"/>
              </a:ext>
            </a:extLst>
          </p:cNvPr>
          <p:cNvSpPr>
            <a:spLocks noEditPoints="1"/>
          </p:cNvSpPr>
          <p:nvPr/>
        </p:nvSpPr>
        <p:spPr bwMode="auto">
          <a:xfrm>
            <a:off x="7129621" y="1811496"/>
            <a:ext cx="345758" cy="345758"/>
          </a:xfrm>
          <a:custGeom>
            <a:avLst/>
            <a:gdLst>
              <a:gd name="T0" fmla="*/ 374 w 719"/>
              <a:gd name="T1" fmla="*/ 267 h 719"/>
              <a:gd name="T2" fmla="*/ 366 w 719"/>
              <a:gd name="T3" fmla="*/ 263 h 719"/>
              <a:gd name="T4" fmla="*/ 362 w 719"/>
              <a:gd name="T5" fmla="*/ 254 h 719"/>
              <a:gd name="T6" fmla="*/ 366 w 719"/>
              <a:gd name="T7" fmla="*/ 247 h 719"/>
              <a:gd name="T8" fmla="*/ 374 w 719"/>
              <a:gd name="T9" fmla="*/ 243 h 719"/>
              <a:gd name="T10" fmla="*/ 621 w 719"/>
              <a:gd name="T11" fmla="*/ 244 h 719"/>
              <a:gd name="T12" fmla="*/ 627 w 719"/>
              <a:gd name="T13" fmla="*/ 250 h 719"/>
              <a:gd name="T14" fmla="*/ 627 w 719"/>
              <a:gd name="T15" fmla="*/ 260 h 719"/>
              <a:gd name="T16" fmla="*/ 621 w 719"/>
              <a:gd name="T17" fmla="*/ 265 h 719"/>
              <a:gd name="T18" fmla="*/ 616 w 719"/>
              <a:gd name="T19" fmla="*/ 528 h 719"/>
              <a:gd name="T20" fmla="*/ 370 w 719"/>
              <a:gd name="T21" fmla="*/ 527 h 719"/>
              <a:gd name="T22" fmla="*/ 363 w 719"/>
              <a:gd name="T23" fmla="*/ 521 h 719"/>
              <a:gd name="T24" fmla="*/ 363 w 719"/>
              <a:gd name="T25" fmla="*/ 512 h 719"/>
              <a:gd name="T26" fmla="*/ 370 w 719"/>
              <a:gd name="T27" fmla="*/ 505 h 719"/>
              <a:gd name="T28" fmla="*/ 616 w 719"/>
              <a:gd name="T29" fmla="*/ 504 h 719"/>
              <a:gd name="T30" fmla="*/ 625 w 719"/>
              <a:gd name="T31" fmla="*/ 507 h 719"/>
              <a:gd name="T32" fmla="*/ 628 w 719"/>
              <a:gd name="T33" fmla="*/ 516 h 719"/>
              <a:gd name="T34" fmla="*/ 625 w 719"/>
              <a:gd name="T35" fmla="*/ 525 h 719"/>
              <a:gd name="T36" fmla="*/ 616 w 719"/>
              <a:gd name="T37" fmla="*/ 528 h 719"/>
              <a:gd name="T38" fmla="*/ 171 w 719"/>
              <a:gd name="T39" fmla="*/ 279 h 719"/>
              <a:gd name="T40" fmla="*/ 164 w 719"/>
              <a:gd name="T41" fmla="*/ 282 h 719"/>
              <a:gd name="T42" fmla="*/ 155 w 719"/>
              <a:gd name="T43" fmla="*/ 279 h 719"/>
              <a:gd name="T44" fmla="*/ 92 w 719"/>
              <a:gd name="T45" fmla="*/ 214 h 719"/>
              <a:gd name="T46" fmla="*/ 92 w 719"/>
              <a:gd name="T47" fmla="*/ 205 h 719"/>
              <a:gd name="T48" fmla="*/ 98 w 719"/>
              <a:gd name="T49" fmla="*/ 198 h 719"/>
              <a:gd name="T50" fmla="*/ 107 w 719"/>
              <a:gd name="T51" fmla="*/ 198 h 719"/>
              <a:gd name="T52" fmla="*/ 164 w 719"/>
              <a:gd name="T53" fmla="*/ 253 h 719"/>
              <a:gd name="T54" fmla="*/ 309 w 719"/>
              <a:gd name="T55" fmla="*/ 109 h 719"/>
              <a:gd name="T56" fmla="*/ 318 w 719"/>
              <a:gd name="T57" fmla="*/ 109 h 719"/>
              <a:gd name="T58" fmla="*/ 325 w 719"/>
              <a:gd name="T59" fmla="*/ 114 h 719"/>
              <a:gd name="T60" fmla="*/ 325 w 719"/>
              <a:gd name="T61" fmla="*/ 124 h 719"/>
              <a:gd name="T62" fmla="*/ 323 w 719"/>
              <a:gd name="T63" fmla="*/ 414 h 719"/>
              <a:gd name="T64" fmla="*/ 168 w 719"/>
              <a:gd name="T65" fmla="*/ 568 h 719"/>
              <a:gd name="T66" fmla="*/ 158 w 719"/>
              <a:gd name="T67" fmla="*/ 568 h 719"/>
              <a:gd name="T68" fmla="*/ 94 w 719"/>
              <a:gd name="T69" fmla="*/ 505 h 719"/>
              <a:gd name="T70" fmla="*/ 91 w 719"/>
              <a:gd name="T71" fmla="*/ 497 h 719"/>
              <a:gd name="T72" fmla="*/ 94 w 719"/>
              <a:gd name="T73" fmla="*/ 488 h 719"/>
              <a:gd name="T74" fmla="*/ 103 w 719"/>
              <a:gd name="T75" fmla="*/ 485 h 719"/>
              <a:gd name="T76" fmla="*/ 111 w 719"/>
              <a:gd name="T77" fmla="*/ 488 h 719"/>
              <a:gd name="T78" fmla="*/ 306 w 719"/>
              <a:gd name="T79" fmla="*/ 397 h 719"/>
              <a:gd name="T80" fmla="*/ 314 w 719"/>
              <a:gd name="T81" fmla="*/ 394 h 719"/>
              <a:gd name="T82" fmla="*/ 323 w 719"/>
              <a:gd name="T83" fmla="*/ 398 h 719"/>
              <a:gd name="T84" fmla="*/ 326 w 719"/>
              <a:gd name="T85" fmla="*/ 406 h 719"/>
              <a:gd name="T86" fmla="*/ 323 w 719"/>
              <a:gd name="T87" fmla="*/ 414 h 719"/>
              <a:gd name="T88" fmla="*/ 12 w 719"/>
              <a:gd name="T89" fmla="*/ 0 h 719"/>
              <a:gd name="T90" fmla="*/ 3 w 719"/>
              <a:gd name="T91" fmla="*/ 5 h 719"/>
              <a:gd name="T92" fmla="*/ 0 w 719"/>
              <a:gd name="T93" fmla="*/ 13 h 719"/>
              <a:gd name="T94" fmla="*/ 1 w 719"/>
              <a:gd name="T95" fmla="*/ 713 h 719"/>
              <a:gd name="T96" fmla="*/ 8 w 719"/>
              <a:gd name="T97" fmla="*/ 719 h 719"/>
              <a:gd name="T98" fmla="*/ 707 w 719"/>
              <a:gd name="T99" fmla="*/ 719 h 719"/>
              <a:gd name="T100" fmla="*/ 716 w 719"/>
              <a:gd name="T101" fmla="*/ 716 h 719"/>
              <a:gd name="T102" fmla="*/ 719 w 719"/>
              <a:gd name="T103" fmla="*/ 707 h 719"/>
              <a:gd name="T104" fmla="*/ 718 w 719"/>
              <a:gd name="T105" fmla="*/ 8 h 719"/>
              <a:gd name="T106" fmla="*/ 711 w 719"/>
              <a:gd name="T107" fmla="*/ 2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19" h="719">
                <a:moveTo>
                  <a:pt x="616" y="267"/>
                </a:moveTo>
                <a:lnTo>
                  <a:pt x="374" y="267"/>
                </a:lnTo>
                <a:lnTo>
                  <a:pt x="370" y="265"/>
                </a:lnTo>
                <a:lnTo>
                  <a:pt x="366" y="263"/>
                </a:lnTo>
                <a:lnTo>
                  <a:pt x="363" y="260"/>
                </a:lnTo>
                <a:lnTo>
                  <a:pt x="362" y="254"/>
                </a:lnTo>
                <a:lnTo>
                  <a:pt x="363" y="250"/>
                </a:lnTo>
                <a:lnTo>
                  <a:pt x="366" y="247"/>
                </a:lnTo>
                <a:lnTo>
                  <a:pt x="370" y="244"/>
                </a:lnTo>
                <a:lnTo>
                  <a:pt x="374" y="243"/>
                </a:lnTo>
                <a:lnTo>
                  <a:pt x="616" y="243"/>
                </a:lnTo>
                <a:lnTo>
                  <a:pt x="621" y="244"/>
                </a:lnTo>
                <a:lnTo>
                  <a:pt x="625" y="247"/>
                </a:lnTo>
                <a:lnTo>
                  <a:pt x="627" y="250"/>
                </a:lnTo>
                <a:lnTo>
                  <a:pt x="628" y="254"/>
                </a:lnTo>
                <a:lnTo>
                  <a:pt x="627" y="260"/>
                </a:lnTo>
                <a:lnTo>
                  <a:pt x="625" y="263"/>
                </a:lnTo>
                <a:lnTo>
                  <a:pt x="621" y="265"/>
                </a:lnTo>
                <a:lnTo>
                  <a:pt x="616" y="267"/>
                </a:lnTo>
                <a:close/>
                <a:moveTo>
                  <a:pt x="616" y="528"/>
                </a:moveTo>
                <a:lnTo>
                  <a:pt x="374" y="528"/>
                </a:lnTo>
                <a:lnTo>
                  <a:pt x="370" y="527"/>
                </a:lnTo>
                <a:lnTo>
                  <a:pt x="366" y="525"/>
                </a:lnTo>
                <a:lnTo>
                  <a:pt x="363" y="521"/>
                </a:lnTo>
                <a:lnTo>
                  <a:pt x="362" y="516"/>
                </a:lnTo>
                <a:lnTo>
                  <a:pt x="363" y="512"/>
                </a:lnTo>
                <a:lnTo>
                  <a:pt x="366" y="507"/>
                </a:lnTo>
                <a:lnTo>
                  <a:pt x="370" y="505"/>
                </a:lnTo>
                <a:lnTo>
                  <a:pt x="374" y="504"/>
                </a:lnTo>
                <a:lnTo>
                  <a:pt x="616" y="504"/>
                </a:lnTo>
                <a:lnTo>
                  <a:pt x="621" y="505"/>
                </a:lnTo>
                <a:lnTo>
                  <a:pt x="625" y="507"/>
                </a:lnTo>
                <a:lnTo>
                  <a:pt x="627" y="512"/>
                </a:lnTo>
                <a:lnTo>
                  <a:pt x="628" y="516"/>
                </a:lnTo>
                <a:lnTo>
                  <a:pt x="627" y="521"/>
                </a:lnTo>
                <a:lnTo>
                  <a:pt x="625" y="525"/>
                </a:lnTo>
                <a:lnTo>
                  <a:pt x="621" y="527"/>
                </a:lnTo>
                <a:lnTo>
                  <a:pt x="616" y="528"/>
                </a:lnTo>
                <a:close/>
                <a:moveTo>
                  <a:pt x="323" y="127"/>
                </a:moveTo>
                <a:lnTo>
                  <a:pt x="171" y="279"/>
                </a:lnTo>
                <a:lnTo>
                  <a:pt x="168" y="282"/>
                </a:lnTo>
                <a:lnTo>
                  <a:pt x="164" y="282"/>
                </a:lnTo>
                <a:lnTo>
                  <a:pt x="158" y="282"/>
                </a:lnTo>
                <a:lnTo>
                  <a:pt x="155" y="279"/>
                </a:lnTo>
                <a:lnTo>
                  <a:pt x="94" y="218"/>
                </a:lnTo>
                <a:lnTo>
                  <a:pt x="92" y="214"/>
                </a:lnTo>
                <a:lnTo>
                  <a:pt x="91" y="209"/>
                </a:lnTo>
                <a:lnTo>
                  <a:pt x="92" y="205"/>
                </a:lnTo>
                <a:lnTo>
                  <a:pt x="94" y="201"/>
                </a:lnTo>
                <a:lnTo>
                  <a:pt x="98" y="198"/>
                </a:lnTo>
                <a:lnTo>
                  <a:pt x="103" y="197"/>
                </a:lnTo>
                <a:lnTo>
                  <a:pt x="107" y="198"/>
                </a:lnTo>
                <a:lnTo>
                  <a:pt x="111" y="201"/>
                </a:lnTo>
                <a:lnTo>
                  <a:pt x="164" y="253"/>
                </a:lnTo>
                <a:lnTo>
                  <a:pt x="306" y="111"/>
                </a:lnTo>
                <a:lnTo>
                  <a:pt x="309" y="109"/>
                </a:lnTo>
                <a:lnTo>
                  <a:pt x="314" y="108"/>
                </a:lnTo>
                <a:lnTo>
                  <a:pt x="318" y="109"/>
                </a:lnTo>
                <a:lnTo>
                  <a:pt x="323" y="111"/>
                </a:lnTo>
                <a:lnTo>
                  <a:pt x="325" y="114"/>
                </a:lnTo>
                <a:lnTo>
                  <a:pt x="326" y="119"/>
                </a:lnTo>
                <a:lnTo>
                  <a:pt x="325" y="124"/>
                </a:lnTo>
                <a:lnTo>
                  <a:pt x="323" y="127"/>
                </a:lnTo>
                <a:close/>
                <a:moveTo>
                  <a:pt x="323" y="414"/>
                </a:moveTo>
                <a:lnTo>
                  <a:pt x="171" y="565"/>
                </a:lnTo>
                <a:lnTo>
                  <a:pt x="168" y="568"/>
                </a:lnTo>
                <a:lnTo>
                  <a:pt x="164" y="569"/>
                </a:lnTo>
                <a:lnTo>
                  <a:pt x="158" y="568"/>
                </a:lnTo>
                <a:lnTo>
                  <a:pt x="155" y="565"/>
                </a:lnTo>
                <a:lnTo>
                  <a:pt x="94" y="505"/>
                </a:lnTo>
                <a:lnTo>
                  <a:pt x="92" y="502"/>
                </a:lnTo>
                <a:lnTo>
                  <a:pt x="91" y="497"/>
                </a:lnTo>
                <a:lnTo>
                  <a:pt x="92" y="493"/>
                </a:lnTo>
                <a:lnTo>
                  <a:pt x="94" y="488"/>
                </a:lnTo>
                <a:lnTo>
                  <a:pt x="98" y="486"/>
                </a:lnTo>
                <a:lnTo>
                  <a:pt x="103" y="485"/>
                </a:lnTo>
                <a:lnTo>
                  <a:pt x="107" y="486"/>
                </a:lnTo>
                <a:lnTo>
                  <a:pt x="111" y="488"/>
                </a:lnTo>
                <a:lnTo>
                  <a:pt x="164" y="540"/>
                </a:lnTo>
                <a:lnTo>
                  <a:pt x="306" y="397"/>
                </a:lnTo>
                <a:lnTo>
                  <a:pt x="309" y="395"/>
                </a:lnTo>
                <a:lnTo>
                  <a:pt x="314" y="394"/>
                </a:lnTo>
                <a:lnTo>
                  <a:pt x="318" y="395"/>
                </a:lnTo>
                <a:lnTo>
                  <a:pt x="323" y="398"/>
                </a:lnTo>
                <a:lnTo>
                  <a:pt x="325" y="401"/>
                </a:lnTo>
                <a:lnTo>
                  <a:pt x="326" y="406"/>
                </a:lnTo>
                <a:lnTo>
                  <a:pt x="325" y="410"/>
                </a:lnTo>
                <a:lnTo>
                  <a:pt x="323" y="414"/>
                </a:lnTo>
                <a:close/>
                <a:moveTo>
                  <a:pt x="707" y="0"/>
                </a:moveTo>
                <a:lnTo>
                  <a:pt x="12" y="0"/>
                </a:lnTo>
                <a:lnTo>
                  <a:pt x="8" y="2"/>
                </a:lnTo>
                <a:lnTo>
                  <a:pt x="3" y="5"/>
                </a:lnTo>
                <a:lnTo>
                  <a:pt x="1" y="8"/>
                </a:lnTo>
                <a:lnTo>
                  <a:pt x="0" y="13"/>
                </a:lnTo>
                <a:lnTo>
                  <a:pt x="0" y="707"/>
                </a:lnTo>
                <a:lnTo>
                  <a:pt x="1" y="713"/>
                </a:lnTo>
                <a:lnTo>
                  <a:pt x="3" y="716"/>
                </a:lnTo>
                <a:lnTo>
                  <a:pt x="8" y="719"/>
                </a:lnTo>
                <a:lnTo>
                  <a:pt x="12" y="719"/>
                </a:lnTo>
                <a:lnTo>
                  <a:pt x="707" y="719"/>
                </a:lnTo>
                <a:lnTo>
                  <a:pt x="711" y="719"/>
                </a:lnTo>
                <a:lnTo>
                  <a:pt x="716" y="716"/>
                </a:lnTo>
                <a:lnTo>
                  <a:pt x="718" y="713"/>
                </a:lnTo>
                <a:lnTo>
                  <a:pt x="719" y="707"/>
                </a:lnTo>
                <a:lnTo>
                  <a:pt x="719" y="13"/>
                </a:lnTo>
                <a:lnTo>
                  <a:pt x="718" y="8"/>
                </a:lnTo>
                <a:lnTo>
                  <a:pt x="716" y="5"/>
                </a:lnTo>
                <a:lnTo>
                  <a:pt x="711" y="2"/>
                </a:lnTo>
                <a:lnTo>
                  <a:pt x="707" y="0"/>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35" name="Freeform 4665" descr="Icon of graph. ">
            <a:extLst>
              <a:ext uri="{FF2B5EF4-FFF2-40B4-BE49-F238E27FC236}">
                <a16:creationId xmlns:a16="http://schemas.microsoft.com/office/drawing/2014/main" id="{557E39B2-E017-4E5C-B53E-DDE3B9D4C92C}"/>
              </a:ext>
            </a:extLst>
          </p:cNvPr>
          <p:cNvSpPr>
            <a:spLocks/>
          </p:cNvSpPr>
          <p:nvPr/>
        </p:nvSpPr>
        <p:spPr bwMode="auto">
          <a:xfrm>
            <a:off x="7877961" y="3531386"/>
            <a:ext cx="347679" cy="347679"/>
          </a:xfrm>
          <a:custGeom>
            <a:avLst/>
            <a:gdLst>
              <a:gd name="T0" fmla="*/ 761 w 904"/>
              <a:gd name="T1" fmla="*/ 213 h 903"/>
              <a:gd name="T2" fmla="*/ 754 w 904"/>
              <a:gd name="T3" fmla="*/ 225 h 903"/>
              <a:gd name="T4" fmla="*/ 576 w 904"/>
              <a:gd name="T5" fmla="*/ 277 h 903"/>
              <a:gd name="T6" fmla="*/ 498 w 904"/>
              <a:gd name="T7" fmla="*/ 298 h 903"/>
              <a:gd name="T8" fmla="*/ 431 w 904"/>
              <a:gd name="T9" fmla="*/ 329 h 903"/>
              <a:gd name="T10" fmla="*/ 578 w 904"/>
              <a:gd name="T11" fmla="*/ 170 h 903"/>
              <a:gd name="T12" fmla="*/ 618 w 904"/>
              <a:gd name="T13" fmla="*/ 180 h 903"/>
              <a:gd name="T14" fmla="*/ 661 w 904"/>
              <a:gd name="T15" fmla="*/ 169 h 903"/>
              <a:gd name="T16" fmla="*/ 693 w 904"/>
              <a:gd name="T17" fmla="*/ 141 h 903"/>
              <a:gd name="T18" fmla="*/ 707 w 904"/>
              <a:gd name="T19" fmla="*/ 99 h 903"/>
              <a:gd name="T20" fmla="*/ 701 w 904"/>
              <a:gd name="T21" fmla="*/ 55 h 903"/>
              <a:gd name="T22" fmla="*/ 676 w 904"/>
              <a:gd name="T23" fmla="*/ 20 h 903"/>
              <a:gd name="T24" fmla="*/ 636 w 904"/>
              <a:gd name="T25" fmla="*/ 2 h 903"/>
              <a:gd name="T26" fmla="*/ 591 w 904"/>
              <a:gd name="T27" fmla="*/ 4 h 903"/>
              <a:gd name="T28" fmla="*/ 554 w 904"/>
              <a:gd name="T29" fmla="*/ 25 h 903"/>
              <a:gd name="T30" fmla="*/ 531 w 904"/>
              <a:gd name="T31" fmla="*/ 63 h 903"/>
              <a:gd name="T32" fmla="*/ 532 w 904"/>
              <a:gd name="T33" fmla="*/ 118 h 903"/>
              <a:gd name="T34" fmla="*/ 369 w 904"/>
              <a:gd name="T35" fmla="*/ 289 h 903"/>
              <a:gd name="T36" fmla="*/ 325 w 904"/>
              <a:gd name="T37" fmla="*/ 289 h 903"/>
              <a:gd name="T38" fmla="*/ 294 w 904"/>
              <a:gd name="T39" fmla="*/ 308 h 903"/>
              <a:gd name="T40" fmla="*/ 275 w 904"/>
              <a:gd name="T41" fmla="*/ 338 h 903"/>
              <a:gd name="T42" fmla="*/ 275 w 904"/>
              <a:gd name="T43" fmla="*/ 383 h 903"/>
              <a:gd name="T44" fmla="*/ 113 w 904"/>
              <a:gd name="T45" fmla="*/ 545 h 903"/>
              <a:gd name="T46" fmla="*/ 64 w 904"/>
              <a:gd name="T47" fmla="*/ 546 h 903"/>
              <a:gd name="T48" fmla="*/ 26 w 904"/>
              <a:gd name="T49" fmla="*/ 568 h 903"/>
              <a:gd name="T50" fmla="*/ 5 w 904"/>
              <a:gd name="T51" fmla="*/ 605 h 903"/>
              <a:gd name="T52" fmla="*/ 3 w 904"/>
              <a:gd name="T53" fmla="*/ 650 h 903"/>
              <a:gd name="T54" fmla="*/ 21 w 904"/>
              <a:gd name="T55" fmla="*/ 690 h 903"/>
              <a:gd name="T56" fmla="*/ 56 w 904"/>
              <a:gd name="T57" fmla="*/ 716 h 903"/>
              <a:gd name="T58" fmla="*/ 100 w 904"/>
              <a:gd name="T59" fmla="*/ 722 h 903"/>
              <a:gd name="T60" fmla="*/ 142 w 904"/>
              <a:gd name="T61" fmla="*/ 706 h 903"/>
              <a:gd name="T62" fmla="*/ 170 w 904"/>
              <a:gd name="T63" fmla="*/ 675 h 903"/>
              <a:gd name="T64" fmla="*/ 181 w 904"/>
              <a:gd name="T65" fmla="*/ 632 h 903"/>
              <a:gd name="T66" fmla="*/ 171 w 904"/>
              <a:gd name="T67" fmla="*/ 591 h 903"/>
              <a:gd name="T68" fmla="*/ 316 w 904"/>
              <a:gd name="T69" fmla="*/ 430 h 903"/>
              <a:gd name="T70" fmla="*/ 286 w 904"/>
              <a:gd name="T71" fmla="*/ 538 h 903"/>
              <a:gd name="T72" fmla="*/ 271 w 904"/>
              <a:gd name="T73" fmla="*/ 753 h 903"/>
              <a:gd name="T74" fmla="*/ 216 w 904"/>
              <a:gd name="T75" fmla="*/ 757 h 903"/>
              <a:gd name="T76" fmla="*/ 212 w 904"/>
              <a:gd name="T77" fmla="*/ 888 h 903"/>
              <a:gd name="T78" fmla="*/ 218 w 904"/>
              <a:gd name="T79" fmla="*/ 901 h 903"/>
              <a:gd name="T80" fmla="*/ 349 w 904"/>
              <a:gd name="T81" fmla="*/ 903 h 903"/>
              <a:gd name="T82" fmla="*/ 361 w 904"/>
              <a:gd name="T83" fmla="*/ 894 h 903"/>
              <a:gd name="T84" fmla="*/ 361 w 904"/>
              <a:gd name="T85" fmla="*/ 762 h 903"/>
              <a:gd name="T86" fmla="*/ 349 w 904"/>
              <a:gd name="T87" fmla="*/ 753 h 903"/>
              <a:gd name="T88" fmla="*/ 305 w 904"/>
              <a:gd name="T89" fmla="*/ 597 h 903"/>
              <a:gd name="T90" fmla="*/ 343 w 904"/>
              <a:gd name="T91" fmla="*/ 469 h 903"/>
              <a:gd name="T92" fmla="*/ 383 w 904"/>
              <a:gd name="T93" fmla="*/ 426 h 903"/>
              <a:gd name="T94" fmla="*/ 418 w 904"/>
              <a:gd name="T95" fmla="*/ 383 h 903"/>
              <a:gd name="T96" fmla="*/ 471 w 904"/>
              <a:gd name="T97" fmla="*/ 342 h 903"/>
              <a:gd name="T98" fmla="*/ 544 w 904"/>
              <a:gd name="T99" fmla="*/ 315 h 903"/>
              <a:gd name="T100" fmla="*/ 627 w 904"/>
              <a:gd name="T101" fmla="*/ 302 h 903"/>
              <a:gd name="T102" fmla="*/ 754 w 904"/>
              <a:gd name="T103" fmla="*/ 348 h 903"/>
              <a:gd name="T104" fmla="*/ 763 w 904"/>
              <a:gd name="T105" fmla="*/ 360 h 903"/>
              <a:gd name="T106" fmla="*/ 895 w 904"/>
              <a:gd name="T107" fmla="*/ 360 h 903"/>
              <a:gd name="T108" fmla="*/ 904 w 904"/>
              <a:gd name="T109" fmla="*/ 348 h 903"/>
              <a:gd name="T110" fmla="*/ 902 w 904"/>
              <a:gd name="T111" fmla="*/ 217 h 903"/>
              <a:gd name="T112" fmla="*/ 889 w 904"/>
              <a:gd name="T113" fmla="*/ 211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04" h="903">
                <a:moveTo>
                  <a:pt x="889" y="211"/>
                </a:moveTo>
                <a:lnTo>
                  <a:pt x="768" y="211"/>
                </a:lnTo>
                <a:lnTo>
                  <a:pt x="765" y="211"/>
                </a:lnTo>
                <a:lnTo>
                  <a:pt x="763" y="212"/>
                </a:lnTo>
                <a:lnTo>
                  <a:pt x="761" y="213"/>
                </a:lnTo>
                <a:lnTo>
                  <a:pt x="758" y="215"/>
                </a:lnTo>
                <a:lnTo>
                  <a:pt x="756" y="217"/>
                </a:lnTo>
                <a:lnTo>
                  <a:pt x="755" y="220"/>
                </a:lnTo>
                <a:lnTo>
                  <a:pt x="754" y="222"/>
                </a:lnTo>
                <a:lnTo>
                  <a:pt x="754" y="225"/>
                </a:lnTo>
                <a:lnTo>
                  <a:pt x="754" y="271"/>
                </a:lnTo>
                <a:lnTo>
                  <a:pt x="663" y="271"/>
                </a:lnTo>
                <a:lnTo>
                  <a:pt x="627" y="272"/>
                </a:lnTo>
                <a:lnTo>
                  <a:pt x="593" y="275"/>
                </a:lnTo>
                <a:lnTo>
                  <a:pt x="576" y="277"/>
                </a:lnTo>
                <a:lnTo>
                  <a:pt x="561" y="281"/>
                </a:lnTo>
                <a:lnTo>
                  <a:pt x="545" y="284"/>
                </a:lnTo>
                <a:lnTo>
                  <a:pt x="529" y="287"/>
                </a:lnTo>
                <a:lnTo>
                  <a:pt x="513" y="292"/>
                </a:lnTo>
                <a:lnTo>
                  <a:pt x="498" y="298"/>
                </a:lnTo>
                <a:lnTo>
                  <a:pt x="484" y="302"/>
                </a:lnTo>
                <a:lnTo>
                  <a:pt x="470" y="309"/>
                </a:lnTo>
                <a:lnTo>
                  <a:pt x="457" y="315"/>
                </a:lnTo>
                <a:lnTo>
                  <a:pt x="443" y="323"/>
                </a:lnTo>
                <a:lnTo>
                  <a:pt x="431" y="329"/>
                </a:lnTo>
                <a:lnTo>
                  <a:pt x="418" y="337"/>
                </a:lnTo>
                <a:lnTo>
                  <a:pt x="415" y="328"/>
                </a:lnTo>
                <a:lnTo>
                  <a:pt x="409" y="319"/>
                </a:lnTo>
                <a:lnTo>
                  <a:pt x="565" y="163"/>
                </a:lnTo>
                <a:lnTo>
                  <a:pt x="578" y="170"/>
                </a:lnTo>
                <a:lnTo>
                  <a:pt x="590" y="176"/>
                </a:lnTo>
                <a:lnTo>
                  <a:pt x="597" y="178"/>
                </a:lnTo>
                <a:lnTo>
                  <a:pt x="604" y="179"/>
                </a:lnTo>
                <a:lnTo>
                  <a:pt x="610" y="180"/>
                </a:lnTo>
                <a:lnTo>
                  <a:pt x="618" y="180"/>
                </a:lnTo>
                <a:lnTo>
                  <a:pt x="627" y="180"/>
                </a:lnTo>
                <a:lnTo>
                  <a:pt x="636" y="178"/>
                </a:lnTo>
                <a:lnTo>
                  <a:pt x="644" y="176"/>
                </a:lnTo>
                <a:lnTo>
                  <a:pt x="653" y="173"/>
                </a:lnTo>
                <a:lnTo>
                  <a:pt x="661" y="169"/>
                </a:lnTo>
                <a:lnTo>
                  <a:pt x="668" y="164"/>
                </a:lnTo>
                <a:lnTo>
                  <a:pt x="676" y="160"/>
                </a:lnTo>
                <a:lnTo>
                  <a:pt x="681" y="154"/>
                </a:lnTo>
                <a:lnTo>
                  <a:pt x="687" y="147"/>
                </a:lnTo>
                <a:lnTo>
                  <a:pt x="693" y="141"/>
                </a:lnTo>
                <a:lnTo>
                  <a:pt x="697" y="133"/>
                </a:lnTo>
                <a:lnTo>
                  <a:pt x="701" y="125"/>
                </a:lnTo>
                <a:lnTo>
                  <a:pt x="704" y="117"/>
                </a:lnTo>
                <a:lnTo>
                  <a:pt x="706" y="108"/>
                </a:lnTo>
                <a:lnTo>
                  <a:pt x="707" y="99"/>
                </a:lnTo>
                <a:lnTo>
                  <a:pt x="709" y="90"/>
                </a:lnTo>
                <a:lnTo>
                  <a:pt x="707" y="81"/>
                </a:lnTo>
                <a:lnTo>
                  <a:pt x="706" y="72"/>
                </a:lnTo>
                <a:lnTo>
                  <a:pt x="704" y="63"/>
                </a:lnTo>
                <a:lnTo>
                  <a:pt x="701" y="55"/>
                </a:lnTo>
                <a:lnTo>
                  <a:pt x="697" y="47"/>
                </a:lnTo>
                <a:lnTo>
                  <a:pt x="693" y="39"/>
                </a:lnTo>
                <a:lnTo>
                  <a:pt x="687" y="32"/>
                </a:lnTo>
                <a:lnTo>
                  <a:pt x="681" y="25"/>
                </a:lnTo>
                <a:lnTo>
                  <a:pt x="676" y="20"/>
                </a:lnTo>
                <a:lnTo>
                  <a:pt x="668" y="15"/>
                </a:lnTo>
                <a:lnTo>
                  <a:pt x="661" y="11"/>
                </a:lnTo>
                <a:lnTo>
                  <a:pt x="653" y="6"/>
                </a:lnTo>
                <a:lnTo>
                  <a:pt x="644" y="4"/>
                </a:lnTo>
                <a:lnTo>
                  <a:pt x="636" y="2"/>
                </a:lnTo>
                <a:lnTo>
                  <a:pt x="627" y="0"/>
                </a:lnTo>
                <a:lnTo>
                  <a:pt x="618" y="0"/>
                </a:lnTo>
                <a:lnTo>
                  <a:pt x="609" y="0"/>
                </a:lnTo>
                <a:lnTo>
                  <a:pt x="600" y="2"/>
                </a:lnTo>
                <a:lnTo>
                  <a:pt x="591" y="4"/>
                </a:lnTo>
                <a:lnTo>
                  <a:pt x="583" y="6"/>
                </a:lnTo>
                <a:lnTo>
                  <a:pt x="575" y="11"/>
                </a:lnTo>
                <a:lnTo>
                  <a:pt x="567" y="15"/>
                </a:lnTo>
                <a:lnTo>
                  <a:pt x="561" y="20"/>
                </a:lnTo>
                <a:lnTo>
                  <a:pt x="554" y="25"/>
                </a:lnTo>
                <a:lnTo>
                  <a:pt x="548" y="32"/>
                </a:lnTo>
                <a:lnTo>
                  <a:pt x="543" y="39"/>
                </a:lnTo>
                <a:lnTo>
                  <a:pt x="538" y="47"/>
                </a:lnTo>
                <a:lnTo>
                  <a:pt x="535" y="55"/>
                </a:lnTo>
                <a:lnTo>
                  <a:pt x="531" y="63"/>
                </a:lnTo>
                <a:lnTo>
                  <a:pt x="529" y="72"/>
                </a:lnTo>
                <a:lnTo>
                  <a:pt x="528" y="81"/>
                </a:lnTo>
                <a:lnTo>
                  <a:pt x="528" y="90"/>
                </a:lnTo>
                <a:lnTo>
                  <a:pt x="529" y="105"/>
                </a:lnTo>
                <a:lnTo>
                  <a:pt x="532" y="118"/>
                </a:lnTo>
                <a:lnTo>
                  <a:pt x="537" y="131"/>
                </a:lnTo>
                <a:lnTo>
                  <a:pt x="545" y="142"/>
                </a:lnTo>
                <a:lnTo>
                  <a:pt x="388" y="298"/>
                </a:lnTo>
                <a:lnTo>
                  <a:pt x="379" y="293"/>
                </a:lnTo>
                <a:lnTo>
                  <a:pt x="369" y="289"/>
                </a:lnTo>
                <a:lnTo>
                  <a:pt x="358" y="286"/>
                </a:lnTo>
                <a:lnTo>
                  <a:pt x="347" y="285"/>
                </a:lnTo>
                <a:lnTo>
                  <a:pt x="339" y="286"/>
                </a:lnTo>
                <a:lnTo>
                  <a:pt x="331" y="287"/>
                </a:lnTo>
                <a:lnTo>
                  <a:pt x="325" y="289"/>
                </a:lnTo>
                <a:lnTo>
                  <a:pt x="318" y="292"/>
                </a:lnTo>
                <a:lnTo>
                  <a:pt x="311" y="294"/>
                </a:lnTo>
                <a:lnTo>
                  <a:pt x="304" y="299"/>
                </a:lnTo>
                <a:lnTo>
                  <a:pt x="299" y="303"/>
                </a:lnTo>
                <a:lnTo>
                  <a:pt x="294" y="308"/>
                </a:lnTo>
                <a:lnTo>
                  <a:pt x="288" y="313"/>
                </a:lnTo>
                <a:lnTo>
                  <a:pt x="284" y="319"/>
                </a:lnTo>
                <a:lnTo>
                  <a:pt x="281" y="325"/>
                </a:lnTo>
                <a:lnTo>
                  <a:pt x="277" y="332"/>
                </a:lnTo>
                <a:lnTo>
                  <a:pt x="275" y="338"/>
                </a:lnTo>
                <a:lnTo>
                  <a:pt x="273" y="346"/>
                </a:lnTo>
                <a:lnTo>
                  <a:pt x="271" y="353"/>
                </a:lnTo>
                <a:lnTo>
                  <a:pt x="271" y="361"/>
                </a:lnTo>
                <a:lnTo>
                  <a:pt x="273" y="372"/>
                </a:lnTo>
                <a:lnTo>
                  <a:pt x="275" y="383"/>
                </a:lnTo>
                <a:lnTo>
                  <a:pt x="278" y="393"/>
                </a:lnTo>
                <a:lnTo>
                  <a:pt x="284" y="403"/>
                </a:lnTo>
                <a:lnTo>
                  <a:pt x="134" y="553"/>
                </a:lnTo>
                <a:lnTo>
                  <a:pt x="124" y="547"/>
                </a:lnTo>
                <a:lnTo>
                  <a:pt x="113" y="545"/>
                </a:lnTo>
                <a:lnTo>
                  <a:pt x="102" y="543"/>
                </a:lnTo>
                <a:lnTo>
                  <a:pt x="91" y="542"/>
                </a:lnTo>
                <a:lnTo>
                  <a:pt x="82" y="542"/>
                </a:lnTo>
                <a:lnTo>
                  <a:pt x="73" y="544"/>
                </a:lnTo>
                <a:lnTo>
                  <a:pt x="64" y="546"/>
                </a:lnTo>
                <a:lnTo>
                  <a:pt x="56" y="548"/>
                </a:lnTo>
                <a:lnTo>
                  <a:pt x="48" y="553"/>
                </a:lnTo>
                <a:lnTo>
                  <a:pt x="40" y="557"/>
                </a:lnTo>
                <a:lnTo>
                  <a:pt x="33" y="562"/>
                </a:lnTo>
                <a:lnTo>
                  <a:pt x="26" y="568"/>
                </a:lnTo>
                <a:lnTo>
                  <a:pt x="21" y="574"/>
                </a:lnTo>
                <a:lnTo>
                  <a:pt x="16" y="581"/>
                </a:lnTo>
                <a:lnTo>
                  <a:pt x="12" y="589"/>
                </a:lnTo>
                <a:lnTo>
                  <a:pt x="7" y="597"/>
                </a:lnTo>
                <a:lnTo>
                  <a:pt x="5" y="605"/>
                </a:lnTo>
                <a:lnTo>
                  <a:pt x="3" y="614"/>
                </a:lnTo>
                <a:lnTo>
                  <a:pt x="0" y="623"/>
                </a:lnTo>
                <a:lnTo>
                  <a:pt x="0" y="632"/>
                </a:lnTo>
                <a:lnTo>
                  <a:pt x="0" y="641"/>
                </a:lnTo>
                <a:lnTo>
                  <a:pt x="3" y="650"/>
                </a:lnTo>
                <a:lnTo>
                  <a:pt x="5" y="659"/>
                </a:lnTo>
                <a:lnTo>
                  <a:pt x="7" y="667"/>
                </a:lnTo>
                <a:lnTo>
                  <a:pt x="12" y="675"/>
                </a:lnTo>
                <a:lnTo>
                  <a:pt x="16" y="683"/>
                </a:lnTo>
                <a:lnTo>
                  <a:pt x="21" y="690"/>
                </a:lnTo>
                <a:lnTo>
                  <a:pt x="26" y="696"/>
                </a:lnTo>
                <a:lnTo>
                  <a:pt x="33" y="702"/>
                </a:lnTo>
                <a:lnTo>
                  <a:pt x="40" y="706"/>
                </a:lnTo>
                <a:lnTo>
                  <a:pt x="48" y="711"/>
                </a:lnTo>
                <a:lnTo>
                  <a:pt x="56" y="716"/>
                </a:lnTo>
                <a:lnTo>
                  <a:pt x="64" y="718"/>
                </a:lnTo>
                <a:lnTo>
                  <a:pt x="73" y="720"/>
                </a:lnTo>
                <a:lnTo>
                  <a:pt x="82" y="722"/>
                </a:lnTo>
                <a:lnTo>
                  <a:pt x="91" y="722"/>
                </a:lnTo>
                <a:lnTo>
                  <a:pt x="100" y="722"/>
                </a:lnTo>
                <a:lnTo>
                  <a:pt x="109" y="720"/>
                </a:lnTo>
                <a:lnTo>
                  <a:pt x="118" y="718"/>
                </a:lnTo>
                <a:lnTo>
                  <a:pt x="126" y="716"/>
                </a:lnTo>
                <a:lnTo>
                  <a:pt x="134" y="711"/>
                </a:lnTo>
                <a:lnTo>
                  <a:pt x="142" y="706"/>
                </a:lnTo>
                <a:lnTo>
                  <a:pt x="148" y="702"/>
                </a:lnTo>
                <a:lnTo>
                  <a:pt x="155" y="696"/>
                </a:lnTo>
                <a:lnTo>
                  <a:pt x="161" y="690"/>
                </a:lnTo>
                <a:lnTo>
                  <a:pt x="165" y="683"/>
                </a:lnTo>
                <a:lnTo>
                  <a:pt x="170" y="675"/>
                </a:lnTo>
                <a:lnTo>
                  <a:pt x="174" y="667"/>
                </a:lnTo>
                <a:lnTo>
                  <a:pt x="177" y="659"/>
                </a:lnTo>
                <a:lnTo>
                  <a:pt x="179" y="650"/>
                </a:lnTo>
                <a:lnTo>
                  <a:pt x="181" y="641"/>
                </a:lnTo>
                <a:lnTo>
                  <a:pt x="181" y="632"/>
                </a:lnTo>
                <a:lnTo>
                  <a:pt x="181" y="623"/>
                </a:lnTo>
                <a:lnTo>
                  <a:pt x="180" y="615"/>
                </a:lnTo>
                <a:lnTo>
                  <a:pt x="178" y="607"/>
                </a:lnTo>
                <a:lnTo>
                  <a:pt x="174" y="599"/>
                </a:lnTo>
                <a:lnTo>
                  <a:pt x="171" y="591"/>
                </a:lnTo>
                <a:lnTo>
                  <a:pt x="168" y="585"/>
                </a:lnTo>
                <a:lnTo>
                  <a:pt x="163" y="578"/>
                </a:lnTo>
                <a:lnTo>
                  <a:pt x="157" y="571"/>
                </a:lnTo>
                <a:lnTo>
                  <a:pt x="305" y="424"/>
                </a:lnTo>
                <a:lnTo>
                  <a:pt x="316" y="430"/>
                </a:lnTo>
                <a:lnTo>
                  <a:pt x="328" y="433"/>
                </a:lnTo>
                <a:lnTo>
                  <a:pt x="314" y="457"/>
                </a:lnTo>
                <a:lnTo>
                  <a:pt x="303" y="483"/>
                </a:lnTo>
                <a:lnTo>
                  <a:pt x="294" y="510"/>
                </a:lnTo>
                <a:lnTo>
                  <a:pt x="286" y="538"/>
                </a:lnTo>
                <a:lnTo>
                  <a:pt x="279" y="568"/>
                </a:lnTo>
                <a:lnTo>
                  <a:pt x="275" y="598"/>
                </a:lnTo>
                <a:lnTo>
                  <a:pt x="273" y="630"/>
                </a:lnTo>
                <a:lnTo>
                  <a:pt x="271" y="662"/>
                </a:lnTo>
                <a:lnTo>
                  <a:pt x="271" y="753"/>
                </a:lnTo>
                <a:lnTo>
                  <a:pt x="226" y="753"/>
                </a:lnTo>
                <a:lnTo>
                  <a:pt x="223" y="753"/>
                </a:lnTo>
                <a:lnTo>
                  <a:pt x="221" y="754"/>
                </a:lnTo>
                <a:lnTo>
                  <a:pt x="218" y="755"/>
                </a:lnTo>
                <a:lnTo>
                  <a:pt x="216" y="757"/>
                </a:lnTo>
                <a:lnTo>
                  <a:pt x="214" y="760"/>
                </a:lnTo>
                <a:lnTo>
                  <a:pt x="213" y="762"/>
                </a:lnTo>
                <a:lnTo>
                  <a:pt x="212" y="764"/>
                </a:lnTo>
                <a:lnTo>
                  <a:pt x="212" y="767"/>
                </a:lnTo>
                <a:lnTo>
                  <a:pt x="212" y="888"/>
                </a:lnTo>
                <a:lnTo>
                  <a:pt x="212" y="891"/>
                </a:lnTo>
                <a:lnTo>
                  <a:pt x="213" y="894"/>
                </a:lnTo>
                <a:lnTo>
                  <a:pt x="214" y="896"/>
                </a:lnTo>
                <a:lnTo>
                  <a:pt x="216" y="898"/>
                </a:lnTo>
                <a:lnTo>
                  <a:pt x="218" y="901"/>
                </a:lnTo>
                <a:lnTo>
                  <a:pt x="221" y="902"/>
                </a:lnTo>
                <a:lnTo>
                  <a:pt x="223" y="903"/>
                </a:lnTo>
                <a:lnTo>
                  <a:pt x="226" y="903"/>
                </a:lnTo>
                <a:lnTo>
                  <a:pt x="347" y="903"/>
                </a:lnTo>
                <a:lnTo>
                  <a:pt x="349" y="903"/>
                </a:lnTo>
                <a:lnTo>
                  <a:pt x="353" y="902"/>
                </a:lnTo>
                <a:lnTo>
                  <a:pt x="355" y="901"/>
                </a:lnTo>
                <a:lnTo>
                  <a:pt x="357" y="898"/>
                </a:lnTo>
                <a:lnTo>
                  <a:pt x="360" y="896"/>
                </a:lnTo>
                <a:lnTo>
                  <a:pt x="361" y="894"/>
                </a:lnTo>
                <a:lnTo>
                  <a:pt x="362" y="891"/>
                </a:lnTo>
                <a:lnTo>
                  <a:pt x="362" y="888"/>
                </a:lnTo>
                <a:lnTo>
                  <a:pt x="362" y="767"/>
                </a:lnTo>
                <a:lnTo>
                  <a:pt x="362" y="764"/>
                </a:lnTo>
                <a:lnTo>
                  <a:pt x="361" y="762"/>
                </a:lnTo>
                <a:lnTo>
                  <a:pt x="360" y="760"/>
                </a:lnTo>
                <a:lnTo>
                  <a:pt x="357" y="757"/>
                </a:lnTo>
                <a:lnTo>
                  <a:pt x="355" y="755"/>
                </a:lnTo>
                <a:lnTo>
                  <a:pt x="353" y="754"/>
                </a:lnTo>
                <a:lnTo>
                  <a:pt x="349" y="753"/>
                </a:lnTo>
                <a:lnTo>
                  <a:pt x="347" y="753"/>
                </a:lnTo>
                <a:lnTo>
                  <a:pt x="302" y="753"/>
                </a:lnTo>
                <a:lnTo>
                  <a:pt x="302" y="662"/>
                </a:lnTo>
                <a:lnTo>
                  <a:pt x="303" y="629"/>
                </a:lnTo>
                <a:lnTo>
                  <a:pt x="305" y="597"/>
                </a:lnTo>
                <a:lnTo>
                  <a:pt x="310" y="566"/>
                </a:lnTo>
                <a:lnTo>
                  <a:pt x="317" y="537"/>
                </a:lnTo>
                <a:lnTo>
                  <a:pt x="326" y="509"/>
                </a:lnTo>
                <a:lnTo>
                  <a:pt x="336" y="482"/>
                </a:lnTo>
                <a:lnTo>
                  <a:pt x="343" y="469"/>
                </a:lnTo>
                <a:lnTo>
                  <a:pt x="348" y="457"/>
                </a:lnTo>
                <a:lnTo>
                  <a:pt x="355" y="446"/>
                </a:lnTo>
                <a:lnTo>
                  <a:pt x="363" y="434"/>
                </a:lnTo>
                <a:lnTo>
                  <a:pt x="373" y="431"/>
                </a:lnTo>
                <a:lnTo>
                  <a:pt x="383" y="426"/>
                </a:lnTo>
                <a:lnTo>
                  <a:pt x="393" y="420"/>
                </a:lnTo>
                <a:lnTo>
                  <a:pt x="401" y="413"/>
                </a:lnTo>
                <a:lnTo>
                  <a:pt x="408" y="404"/>
                </a:lnTo>
                <a:lnTo>
                  <a:pt x="414" y="395"/>
                </a:lnTo>
                <a:lnTo>
                  <a:pt x="418" y="383"/>
                </a:lnTo>
                <a:lnTo>
                  <a:pt x="421" y="372"/>
                </a:lnTo>
                <a:lnTo>
                  <a:pt x="433" y="364"/>
                </a:lnTo>
                <a:lnTo>
                  <a:pt x="445" y="356"/>
                </a:lnTo>
                <a:lnTo>
                  <a:pt x="458" y="348"/>
                </a:lnTo>
                <a:lnTo>
                  <a:pt x="471" y="342"/>
                </a:lnTo>
                <a:lnTo>
                  <a:pt x="485" y="335"/>
                </a:lnTo>
                <a:lnTo>
                  <a:pt x="498" y="329"/>
                </a:lnTo>
                <a:lnTo>
                  <a:pt x="513" y="324"/>
                </a:lnTo>
                <a:lnTo>
                  <a:pt x="529" y="319"/>
                </a:lnTo>
                <a:lnTo>
                  <a:pt x="544" y="315"/>
                </a:lnTo>
                <a:lnTo>
                  <a:pt x="559" y="311"/>
                </a:lnTo>
                <a:lnTo>
                  <a:pt x="576" y="308"/>
                </a:lnTo>
                <a:lnTo>
                  <a:pt x="593" y="306"/>
                </a:lnTo>
                <a:lnTo>
                  <a:pt x="610" y="303"/>
                </a:lnTo>
                <a:lnTo>
                  <a:pt x="627" y="302"/>
                </a:lnTo>
                <a:lnTo>
                  <a:pt x="645" y="301"/>
                </a:lnTo>
                <a:lnTo>
                  <a:pt x="663" y="301"/>
                </a:lnTo>
                <a:lnTo>
                  <a:pt x="754" y="301"/>
                </a:lnTo>
                <a:lnTo>
                  <a:pt x="754" y="346"/>
                </a:lnTo>
                <a:lnTo>
                  <a:pt x="754" y="348"/>
                </a:lnTo>
                <a:lnTo>
                  <a:pt x="755" y="352"/>
                </a:lnTo>
                <a:lnTo>
                  <a:pt x="756" y="354"/>
                </a:lnTo>
                <a:lnTo>
                  <a:pt x="758" y="356"/>
                </a:lnTo>
                <a:lnTo>
                  <a:pt x="761" y="359"/>
                </a:lnTo>
                <a:lnTo>
                  <a:pt x="763" y="360"/>
                </a:lnTo>
                <a:lnTo>
                  <a:pt x="765" y="361"/>
                </a:lnTo>
                <a:lnTo>
                  <a:pt x="768" y="361"/>
                </a:lnTo>
                <a:lnTo>
                  <a:pt x="889" y="361"/>
                </a:lnTo>
                <a:lnTo>
                  <a:pt x="892" y="361"/>
                </a:lnTo>
                <a:lnTo>
                  <a:pt x="895" y="360"/>
                </a:lnTo>
                <a:lnTo>
                  <a:pt x="897" y="359"/>
                </a:lnTo>
                <a:lnTo>
                  <a:pt x="899" y="356"/>
                </a:lnTo>
                <a:lnTo>
                  <a:pt x="902" y="354"/>
                </a:lnTo>
                <a:lnTo>
                  <a:pt x="903" y="352"/>
                </a:lnTo>
                <a:lnTo>
                  <a:pt x="904" y="348"/>
                </a:lnTo>
                <a:lnTo>
                  <a:pt x="904" y="346"/>
                </a:lnTo>
                <a:lnTo>
                  <a:pt x="904" y="225"/>
                </a:lnTo>
                <a:lnTo>
                  <a:pt x="904" y="222"/>
                </a:lnTo>
                <a:lnTo>
                  <a:pt x="903" y="220"/>
                </a:lnTo>
                <a:lnTo>
                  <a:pt x="902" y="217"/>
                </a:lnTo>
                <a:lnTo>
                  <a:pt x="899" y="215"/>
                </a:lnTo>
                <a:lnTo>
                  <a:pt x="897" y="213"/>
                </a:lnTo>
                <a:lnTo>
                  <a:pt x="895" y="212"/>
                </a:lnTo>
                <a:lnTo>
                  <a:pt x="892" y="211"/>
                </a:lnTo>
                <a:lnTo>
                  <a:pt x="889" y="211"/>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dirty="0"/>
          </a:p>
        </p:txBody>
      </p:sp>
      <p:grpSp>
        <p:nvGrpSpPr>
          <p:cNvPr id="36" name="Group 35" descr="Icon of human being and gear. ">
            <a:extLst>
              <a:ext uri="{FF2B5EF4-FFF2-40B4-BE49-F238E27FC236}">
                <a16:creationId xmlns:a16="http://schemas.microsoft.com/office/drawing/2014/main" id="{ECC5F635-1712-4572-A9EC-F94E2199DDBD}"/>
              </a:ext>
            </a:extLst>
          </p:cNvPr>
          <p:cNvGrpSpPr/>
          <p:nvPr/>
        </p:nvGrpSpPr>
        <p:grpSpPr>
          <a:xfrm>
            <a:off x="7133464" y="5355478"/>
            <a:ext cx="338073" cy="339996"/>
            <a:chOff x="6450013" y="5349875"/>
            <a:chExt cx="279399" cy="280988"/>
          </a:xfrm>
          <a:solidFill>
            <a:schemeClr val="bg1"/>
          </a:solidFill>
        </p:grpSpPr>
        <p:sp>
          <p:nvSpPr>
            <p:cNvPr id="37" name="Freeform 3673">
              <a:extLst>
                <a:ext uri="{FF2B5EF4-FFF2-40B4-BE49-F238E27FC236}">
                  <a16:creationId xmlns:a16="http://schemas.microsoft.com/office/drawing/2014/main" id="{D1391604-D4EC-48A8-AE57-EDF194392FB1}"/>
                </a:ext>
              </a:extLst>
            </p:cNvPr>
            <p:cNvSpPr>
              <a:spLocks/>
            </p:cNvSpPr>
            <p:nvPr/>
          </p:nvSpPr>
          <p:spPr bwMode="auto">
            <a:xfrm>
              <a:off x="6450013" y="5349875"/>
              <a:ext cx="182562" cy="238125"/>
            </a:xfrm>
            <a:custGeom>
              <a:avLst/>
              <a:gdLst>
                <a:gd name="T0" fmla="*/ 379 w 459"/>
                <a:gd name="T1" fmla="*/ 550 h 602"/>
                <a:gd name="T2" fmla="*/ 380 w 459"/>
                <a:gd name="T3" fmla="*/ 519 h 602"/>
                <a:gd name="T4" fmla="*/ 345 w 459"/>
                <a:gd name="T5" fmla="*/ 495 h 602"/>
                <a:gd name="T6" fmla="*/ 397 w 459"/>
                <a:gd name="T7" fmla="*/ 400 h 602"/>
                <a:gd name="T8" fmla="*/ 408 w 459"/>
                <a:gd name="T9" fmla="*/ 395 h 602"/>
                <a:gd name="T10" fmla="*/ 450 w 459"/>
                <a:gd name="T11" fmla="*/ 406 h 602"/>
                <a:gd name="T12" fmla="*/ 412 w 459"/>
                <a:gd name="T13" fmla="*/ 384 h 602"/>
                <a:gd name="T14" fmla="*/ 376 w 459"/>
                <a:gd name="T15" fmla="*/ 370 h 602"/>
                <a:gd name="T16" fmla="*/ 361 w 459"/>
                <a:gd name="T17" fmla="*/ 307 h 602"/>
                <a:gd name="T18" fmla="*/ 379 w 459"/>
                <a:gd name="T19" fmla="*/ 288 h 602"/>
                <a:gd name="T20" fmla="*/ 397 w 459"/>
                <a:gd name="T21" fmla="*/ 252 h 602"/>
                <a:gd name="T22" fmla="*/ 406 w 459"/>
                <a:gd name="T23" fmla="*/ 214 h 602"/>
                <a:gd name="T24" fmla="*/ 415 w 459"/>
                <a:gd name="T25" fmla="*/ 202 h 602"/>
                <a:gd name="T26" fmla="*/ 420 w 459"/>
                <a:gd name="T27" fmla="*/ 183 h 602"/>
                <a:gd name="T28" fmla="*/ 416 w 459"/>
                <a:gd name="T29" fmla="*/ 152 h 602"/>
                <a:gd name="T30" fmla="*/ 412 w 459"/>
                <a:gd name="T31" fmla="*/ 121 h 602"/>
                <a:gd name="T32" fmla="*/ 420 w 459"/>
                <a:gd name="T33" fmla="*/ 78 h 602"/>
                <a:gd name="T34" fmla="*/ 415 w 459"/>
                <a:gd name="T35" fmla="*/ 45 h 602"/>
                <a:gd name="T36" fmla="*/ 403 w 459"/>
                <a:gd name="T37" fmla="*/ 27 h 602"/>
                <a:gd name="T38" fmla="*/ 382 w 459"/>
                <a:gd name="T39" fmla="*/ 15 h 602"/>
                <a:gd name="T40" fmla="*/ 341 w 459"/>
                <a:gd name="T41" fmla="*/ 3 h 602"/>
                <a:gd name="T42" fmla="*/ 291 w 459"/>
                <a:gd name="T43" fmla="*/ 0 h 602"/>
                <a:gd name="T44" fmla="*/ 245 w 459"/>
                <a:gd name="T45" fmla="*/ 9 h 602"/>
                <a:gd name="T46" fmla="*/ 213 w 459"/>
                <a:gd name="T47" fmla="*/ 27 h 602"/>
                <a:gd name="T48" fmla="*/ 201 w 459"/>
                <a:gd name="T49" fmla="*/ 42 h 602"/>
                <a:gd name="T50" fmla="*/ 181 w 459"/>
                <a:gd name="T51" fmla="*/ 44 h 602"/>
                <a:gd name="T52" fmla="*/ 163 w 459"/>
                <a:gd name="T53" fmla="*/ 56 h 602"/>
                <a:gd name="T54" fmla="*/ 155 w 459"/>
                <a:gd name="T55" fmla="*/ 87 h 602"/>
                <a:gd name="T56" fmla="*/ 164 w 459"/>
                <a:gd name="T57" fmla="*/ 138 h 602"/>
                <a:gd name="T58" fmla="*/ 159 w 459"/>
                <a:gd name="T59" fmla="*/ 144 h 602"/>
                <a:gd name="T60" fmla="*/ 150 w 459"/>
                <a:gd name="T61" fmla="*/ 162 h 602"/>
                <a:gd name="T62" fmla="*/ 149 w 459"/>
                <a:gd name="T63" fmla="*/ 184 h 602"/>
                <a:gd name="T64" fmla="*/ 154 w 459"/>
                <a:gd name="T65" fmla="*/ 201 h 602"/>
                <a:gd name="T66" fmla="*/ 163 w 459"/>
                <a:gd name="T67" fmla="*/ 214 h 602"/>
                <a:gd name="T68" fmla="*/ 169 w 459"/>
                <a:gd name="T69" fmla="*/ 237 h 602"/>
                <a:gd name="T70" fmla="*/ 179 w 459"/>
                <a:gd name="T71" fmla="*/ 271 h 602"/>
                <a:gd name="T72" fmla="*/ 203 w 459"/>
                <a:gd name="T73" fmla="*/ 306 h 602"/>
                <a:gd name="T74" fmla="*/ 215 w 459"/>
                <a:gd name="T75" fmla="*/ 364 h 602"/>
                <a:gd name="T76" fmla="*/ 171 w 459"/>
                <a:gd name="T77" fmla="*/ 381 h 602"/>
                <a:gd name="T78" fmla="*/ 106 w 459"/>
                <a:gd name="T79" fmla="*/ 401 h 602"/>
                <a:gd name="T80" fmla="*/ 46 w 459"/>
                <a:gd name="T81" fmla="*/ 428 h 602"/>
                <a:gd name="T82" fmla="*/ 22 w 459"/>
                <a:gd name="T83" fmla="*/ 449 h 602"/>
                <a:gd name="T84" fmla="*/ 10 w 459"/>
                <a:gd name="T85" fmla="*/ 479 h 602"/>
                <a:gd name="T86" fmla="*/ 2 w 459"/>
                <a:gd name="T87" fmla="*/ 540 h 602"/>
                <a:gd name="T88" fmla="*/ 1 w 459"/>
                <a:gd name="T89" fmla="*/ 594 h 602"/>
                <a:gd name="T90" fmla="*/ 11 w 459"/>
                <a:gd name="T91" fmla="*/ 602 h 602"/>
                <a:gd name="T92" fmla="*/ 345 w 459"/>
                <a:gd name="T93" fmla="*/ 589 h 602"/>
                <a:gd name="T94" fmla="*/ 352 w 459"/>
                <a:gd name="T95" fmla="*/ 577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59" h="602">
                  <a:moveTo>
                    <a:pt x="352" y="577"/>
                  </a:moveTo>
                  <a:lnTo>
                    <a:pt x="380" y="560"/>
                  </a:lnTo>
                  <a:lnTo>
                    <a:pt x="379" y="550"/>
                  </a:lnTo>
                  <a:lnTo>
                    <a:pt x="379" y="540"/>
                  </a:lnTo>
                  <a:lnTo>
                    <a:pt x="379" y="530"/>
                  </a:lnTo>
                  <a:lnTo>
                    <a:pt x="380" y="519"/>
                  </a:lnTo>
                  <a:lnTo>
                    <a:pt x="352" y="503"/>
                  </a:lnTo>
                  <a:lnTo>
                    <a:pt x="348" y="499"/>
                  </a:lnTo>
                  <a:lnTo>
                    <a:pt x="345" y="495"/>
                  </a:lnTo>
                  <a:lnTo>
                    <a:pt x="345" y="490"/>
                  </a:lnTo>
                  <a:lnTo>
                    <a:pt x="346" y="486"/>
                  </a:lnTo>
                  <a:lnTo>
                    <a:pt x="397" y="400"/>
                  </a:lnTo>
                  <a:lnTo>
                    <a:pt x="399" y="397"/>
                  </a:lnTo>
                  <a:lnTo>
                    <a:pt x="403" y="395"/>
                  </a:lnTo>
                  <a:lnTo>
                    <a:pt x="408" y="395"/>
                  </a:lnTo>
                  <a:lnTo>
                    <a:pt x="413" y="396"/>
                  </a:lnTo>
                  <a:lnTo>
                    <a:pt x="441" y="413"/>
                  </a:lnTo>
                  <a:lnTo>
                    <a:pt x="450" y="406"/>
                  </a:lnTo>
                  <a:lnTo>
                    <a:pt x="459" y="401"/>
                  </a:lnTo>
                  <a:lnTo>
                    <a:pt x="424" y="388"/>
                  </a:lnTo>
                  <a:lnTo>
                    <a:pt x="412" y="384"/>
                  </a:lnTo>
                  <a:lnTo>
                    <a:pt x="400" y="379"/>
                  </a:lnTo>
                  <a:lnTo>
                    <a:pt x="389" y="375"/>
                  </a:lnTo>
                  <a:lnTo>
                    <a:pt x="376" y="370"/>
                  </a:lnTo>
                  <a:lnTo>
                    <a:pt x="368" y="368"/>
                  </a:lnTo>
                  <a:lnTo>
                    <a:pt x="361" y="364"/>
                  </a:lnTo>
                  <a:lnTo>
                    <a:pt x="361" y="307"/>
                  </a:lnTo>
                  <a:lnTo>
                    <a:pt x="366" y="302"/>
                  </a:lnTo>
                  <a:lnTo>
                    <a:pt x="372" y="297"/>
                  </a:lnTo>
                  <a:lnTo>
                    <a:pt x="379" y="288"/>
                  </a:lnTo>
                  <a:lnTo>
                    <a:pt x="385" y="279"/>
                  </a:lnTo>
                  <a:lnTo>
                    <a:pt x="391" y="266"/>
                  </a:lnTo>
                  <a:lnTo>
                    <a:pt x="397" y="252"/>
                  </a:lnTo>
                  <a:lnTo>
                    <a:pt x="400" y="235"/>
                  </a:lnTo>
                  <a:lnTo>
                    <a:pt x="402" y="216"/>
                  </a:lnTo>
                  <a:lnTo>
                    <a:pt x="406" y="214"/>
                  </a:lnTo>
                  <a:lnTo>
                    <a:pt x="409" y="211"/>
                  </a:lnTo>
                  <a:lnTo>
                    <a:pt x="412" y="207"/>
                  </a:lnTo>
                  <a:lnTo>
                    <a:pt x="415" y="202"/>
                  </a:lnTo>
                  <a:lnTo>
                    <a:pt x="417" y="197"/>
                  </a:lnTo>
                  <a:lnTo>
                    <a:pt x="418" y="191"/>
                  </a:lnTo>
                  <a:lnTo>
                    <a:pt x="420" y="183"/>
                  </a:lnTo>
                  <a:lnTo>
                    <a:pt x="420" y="175"/>
                  </a:lnTo>
                  <a:lnTo>
                    <a:pt x="420" y="164"/>
                  </a:lnTo>
                  <a:lnTo>
                    <a:pt x="416" y="152"/>
                  </a:lnTo>
                  <a:lnTo>
                    <a:pt x="412" y="144"/>
                  </a:lnTo>
                  <a:lnTo>
                    <a:pt x="406" y="137"/>
                  </a:lnTo>
                  <a:lnTo>
                    <a:pt x="412" y="121"/>
                  </a:lnTo>
                  <a:lnTo>
                    <a:pt x="417" y="101"/>
                  </a:lnTo>
                  <a:lnTo>
                    <a:pt x="420" y="89"/>
                  </a:lnTo>
                  <a:lnTo>
                    <a:pt x="420" y="78"/>
                  </a:lnTo>
                  <a:lnTo>
                    <a:pt x="420" y="65"/>
                  </a:lnTo>
                  <a:lnTo>
                    <a:pt x="417" y="53"/>
                  </a:lnTo>
                  <a:lnTo>
                    <a:pt x="415" y="45"/>
                  </a:lnTo>
                  <a:lnTo>
                    <a:pt x="412" y="39"/>
                  </a:lnTo>
                  <a:lnTo>
                    <a:pt x="407" y="34"/>
                  </a:lnTo>
                  <a:lnTo>
                    <a:pt x="403" y="27"/>
                  </a:lnTo>
                  <a:lnTo>
                    <a:pt x="397" y="24"/>
                  </a:lnTo>
                  <a:lnTo>
                    <a:pt x="390" y="18"/>
                  </a:lnTo>
                  <a:lnTo>
                    <a:pt x="382" y="15"/>
                  </a:lnTo>
                  <a:lnTo>
                    <a:pt x="376" y="12"/>
                  </a:lnTo>
                  <a:lnTo>
                    <a:pt x="359" y="7"/>
                  </a:lnTo>
                  <a:lnTo>
                    <a:pt x="341" y="3"/>
                  </a:lnTo>
                  <a:lnTo>
                    <a:pt x="325" y="0"/>
                  </a:lnTo>
                  <a:lnTo>
                    <a:pt x="307" y="0"/>
                  </a:lnTo>
                  <a:lnTo>
                    <a:pt x="291" y="0"/>
                  </a:lnTo>
                  <a:lnTo>
                    <a:pt x="276" y="2"/>
                  </a:lnTo>
                  <a:lnTo>
                    <a:pt x="260" y="6"/>
                  </a:lnTo>
                  <a:lnTo>
                    <a:pt x="245" y="9"/>
                  </a:lnTo>
                  <a:lnTo>
                    <a:pt x="231" y="16"/>
                  </a:lnTo>
                  <a:lnTo>
                    <a:pt x="218" y="22"/>
                  </a:lnTo>
                  <a:lnTo>
                    <a:pt x="213" y="27"/>
                  </a:lnTo>
                  <a:lnTo>
                    <a:pt x="209" y="31"/>
                  </a:lnTo>
                  <a:lnTo>
                    <a:pt x="204" y="36"/>
                  </a:lnTo>
                  <a:lnTo>
                    <a:pt x="201" y="42"/>
                  </a:lnTo>
                  <a:lnTo>
                    <a:pt x="194" y="42"/>
                  </a:lnTo>
                  <a:lnTo>
                    <a:pt x="187" y="43"/>
                  </a:lnTo>
                  <a:lnTo>
                    <a:pt x="181" y="44"/>
                  </a:lnTo>
                  <a:lnTo>
                    <a:pt x="176" y="45"/>
                  </a:lnTo>
                  <a:lnTo>
                    <a:pt x="168" y="51"/>
                  </a:lnTo>
                  <a:lnTo>
                    <a:pt x="163" y="56"/>
                  </a:lnTo>
                  <a:lnTo>
                    <a:pt x="158" y="65"/>
                  </a:lnTo>
                  <a:lnTo>
                    <a:pt x="155" y="75"/>
                  </a:lnTo>
                  <a:lnTo>
                    <a:pt x="155" y="87"/>
                  </a:lnTo>
                  <a:lnTo>
                    <a:pt x="155" y="98"/>
                  </a:lnTo>
                  <a:lnTo>
                    <a:pt x="159" y="120"/>
                  </a:lnTo>
                  <a:lnTo>
                    <a:pt x="164" y="138"/>
                  </a:lnTo>
                  <a:lnTo>
                    <a:pt x="164" y="139"/>
                  </a:lnTo>
                  <a:lnTo>
                    <a:pt x="164" y="139"/>
                  </a:lnTo>
                  <a:lnTo>
                    <a:pt x="159" y="144"/>
                  </a:lnTo>
                  <a:lnTo>
                    <a:pt x="154" y="151"/>
                  </a:lnTo>
                  <a:lnTo>
                    <a:pt x="151" y="156"/>
                  </a:lnTo>
                  <a:lnTo>
                    <a:pt x="150" y="162"/>
                  </a:lnTo>
                  <a:lnTo>
                    <a:pt x="149" y="170"/>
                  </a:lnTo>
                  <a:lnTo>
                    <a:pt x="149" y="176"/>
                  </a:lnTo>
                  <a:lnTo>
                    <a:pt x="149" y="184"/>
                  </a:lnTo>
                  <a:lnTo>
                    <a:pt x="150" y="191"/>
                  </a:lnTo>
                  <a:lnTo>
                    <a:pt x="151" y="196"/>
                  </a:lnTo>
                  <a:lnTo>
                    <a:pt x="154" y="201"/>
                  </a:lnTo>
                  <a:lnTo>
                    <a:pt x="156" y="206"/>
                  </a:lnTo>
                  <a:lnTo>
                    <a:pt x="159" y="210"/>
                  </a:lnTo>
                  <a:lnTo>
                    <a:pt x="163" y="214"/>
                  </a:lnTo>
                  <a:lnTo>
                    <a:pt x="167" y="216"/>
                  </a:lnTo>
                  <a:lnTo>
                    <a:pt x="168" y="227"/>
                  </a:lnTo>
                  <a:lnTo>
                    <a:pt x="169" y="237"/>
                  </a:lnTo>
                  <a:lnTo>
                    <a:pt x="172" y="246"/>
                  </a:lnTo>
                  <a:lnTo>
                    <a:pt x="174" y="255"/>
                  </a:lnTo>
                  <a:lnTo>
                    <a:pt x="179" y="271"/>
                  </a:lnTo>
                  <a:lnTo>
                    <a:pt x="187" y="286"/>
                  </a:lnTo>
                  <a:lnTo>
                    <a:pt x="195" y="297"/>
                  </a:lnTo>
                  <a:lnTo>
                    <a:pt x="203" y="306"/>
                  </a:lnTo>
                  <a:lnTo>
                    <a:pt x="210" y="314"/>
                  </a:lnTo>
                  <a:lnTo>
                    <a:pt x="215" y="319"/>
                  </a:lnTo>
                  <a:lnTo>
                    <a:pt x="215" y="364"/>
                  </a:lnTo>
                  <a:lnTo>
                    <a:pt x="201" y="369"/>
                  </a:lnTo>
                  <a:lnTo>
                    <a:pt x="186" y="375"/>
                  </a:lnTo>
                  <a:lnTo>
                    <a:pt x="171" y="381"/>
                  </a:lnTo>
                  <a:lnTo>
                    <a:pt x="155" y="384"/>
                  </a:lnTo>
                  <a:lnTo>
                    <a:pt x="129" y="393"/>
                  </a:lnTo>
                  <a:lnTo>
                    <a:pt x="106" y="401"/>
                  </a:lnTo>
                  <a:lnTo>
                    <a:pt x="83" y="410"/>
                  </a:lnTo>
                  <a:lnTo>
                    <a:pt x="64" y="419"/>
                  </a:lnTo>
                  <a:lnTo>
                    <a:pt x="46" y="428"/>
                  </a:lnTo>
                  <a:lnTo>
                    <a:pt x="32" y="438"/>
                  </a:lnTo>
                  <a:lnTo>
                    <a:pt x="27" y="444"/>
                  </a:lnTo>
                  <a:lnTo>
                    <a:pt x="22" y="449"/>
                  </a:lnTo>
                  <a:lnTo>
                    <a:pt x="18" y="455"/>
                  </a:lnTo>
                  <a:lnTo>
                    <a:pt x="15" y="460"/>
                  </a:lnTo>
                  <a:lnTo>
                    <a:pt x="10" y="479"/>
                  </a:lnTo>
                  <a:lnTo>
                    <a:pt x="6" y="499"/>
                  </a:lnTo>
                  <a:lnTo>
                    <a:pt x="4" y="521"/>
                  </a:lnTo>
                  <a:lnTo>
                    <a:pt x="2" y="540"/>
                  </a:lnTo>
                  <a:lnTo>
                    <a:pt x="0" y="573"/>
                  </a:lnTo>
                  <a:lnTo>
                    <a:pt x="0" y="589"/>
                  </a:lnTo>
                  <a:lnTo>
                    <a:pt x="1" y="594"/>
                  </a:lnTo>
                  <a:lnTo>
                    <a:pt x="4" y="598"/>
                  </a:lnTo>
                  <a:lnTo>
                    <a:pt x="7" y="600"/>
                  </a:lnTo>
                  <a:lnTo>
                    <a:pt x="11" y="602"/>
                  </a:lnTo>
                  <a:lnTo>
                    <a:pt x="350" y="602"/>
                  </a:lnTo>
                  <a:lnTo>
                    <a:pt x="346" y="594"/>
                  </a:lnTo>
                  <a:lnTo>
                    <a:pt x="345" y="589"/>
                  </a:lnTo>
                  <a:lnTo>
                    <a:pt x="345" y="585"/>
                  </a:lnTo>
                  <a:lnTo>
                    <a:pt x="348" y="581"/>
                  </a:lnTo>
                  <a:lnTo>
                    <a:pt x="352" y="5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 name="Freeform 3674">
              <a:extLst>
                <a:ext uri="{FF2B5EF4-FFF2-40B4-BE49-F238E27FC236}">
                  <a16:creationId xmlns:a16="http://schemas.microsoft.com/office/drawing/2014/main" id="{44A4D0F8-0767-41BC-BE62-0AED99EC8B25}"/>
                </a:ext>
              </a:extLst>
            </p:cNvPr>
            <p:cNvSpPr>
              <a:spLocks noEditPoints="1"/>
            </p:cNvSpPr>
            <p:nvPr/>
          </p:nvSpPr>
          <p:spPr bwMode="auto">
            <a:xfrm>
              <a:off x="6597650" y="5497513"/>
              <a:ext cx="131762" cy="133350"/>
            </a:xfrm>
            <a:custGeom>
              <a:avLst/>
              <a:gdLst>
                <a:gd name="T0" fmla="*/ 151 w 332"/>
                <a:gd name="T1" fmla="*/ 243 h 336"/>
                <a:gd name="T2" fmla="*/ 129 w 332"/>
                <a:gd name="T3" fmla="*/ 235 h 336"/>
                <a:gd name="T4" fmla="*/ 111 w 332"/>
                <a:gd name="T5" fmla="*/ 222 h 336"/>
                <a:gd name="T6" fmla="*/ 97 w 332"/>
                <a:gd name="T7" fmla="*/ 204 h 336"/>
                <a:gd name="T8" fmla="*/ 89 w 332"/>
                <a:gd name="T9" fmla="*/ 182 h 336"/>
                <a:gd name="T10" fmla="*/ 88 w 332"/>
                <a:gd name="T11" fmla="*/ 159 h 336"/>
                <a:gd name="T12" fmla="*/ 94 w 332"/>
                <a:gd name="T13" fmla="*/ 136 h 336"/>
                <a:gd name="T14" fmla="*/ 106 w 332"/>
                <a:gd name="T15" fmla="*/ 117 h 336"/>
                <a:gd name="T16" fmla="*/ 122 w 332"/>
                <a:gd name="T17" fmla="*/ 103 h 336"/>
                <a:gd name="T18" fmla="*/ 143 w 332"/>
                <a:gd name="T19" fmla="*/ 92 h 336"/>
                <a:gd name="T20" fmla="*/ 166 w 332"/>
                <a:gd name="T21" fmla="*/ 89 h 336"/>
                <a:gd name="T22" fmla="*/ 189 w 332"/>
                <a:gd name="T23" fmla="*/ 92 h 336"/>
                <a:gd name="T24" fmla="*/ 210 w 332"/>
                <a:gd name="T25" fmla="*/ 103 h 336"/>
                <a:gd name="T26" fmla="*/ 226 w 332"/>
                <a:gd name="T27" fmla="*/ 117 h 336"/>
                <a:gd name="T28" fmla="*/ 238 w 332"/>
                <a:gd name="T29" fmla="*/ 136 h 336"/>
                <a:gd name="T30" fmla="*/ 243 w 332"/>
                <a:gd name="T31" fmla="*/ 159 h 336"/>
                <a:gd name="T32" fmla="*/ 242 w 332"/>
                <a:gd name="T33" fmla="*/ 182 h 336"/>
                <a:gd name="T34" fmla="*/ 234 w 332"/>
                <a:gd name="T35" fmla="*/ 204 h 336"/>
                <a:gd name="T36" fmla="*/ 221 w 332"/>
                <a:gd name="T37" fmla="*/ 222 h 336"/>
                <a:gd name="T38" fmla="*/ 203 w 332"/>
                <a:gd name="T39" fmla="*/ 235 h 336"/>
                <a:gd name="T40" fmla="*/ 181 w 332"/>
                <a:gd name="T41" fmla="*/ 243 h 336"/>
                <a:gd name="T42" fmla="*/ 306 w 332"/>
                <a:gd name="T43" fmla="*/ 204 h 336"/>
                <a:gd name="T44" fmla="*/ 300 w 332"/>
                <a:gd name="T45" fmla="*/ 195 h 336"/>
                <a:gd name="T46" fmla="*/ 302 w 332"/>
                <a:gd name="T47" fmla="*/ 167 h 336"/>
                <a:gd name="T48" fmla="*/ 300 w 332"/>
                <a:gd name="T49" fmla="*/ 139 h 336"/>
                <a:gd name="T50" fmla="*/ 306 w 332"/>
                <a:gd name="T51" fmla="*/ 130 h 336"/>
                <a:gd name="T52" fmla="*/ 269 w 332"/>
                <a:gd name="T53" fmla="*/ 64 h 336"/>
                <a:gd name="T54" fmla="*/ 257 w 332"/>
                <a:gd name="T55" fmla="*/ 65 h 336"/>
                <a:gd name="T56" fmla="*/ 242 w 332"/>
                <a:gd name="T57" fmla="*/ 53 h 336"/>
                <a:gd name="T58" fmla="*/ 215 w 332"/>
                <a:gd name="T59" fmla="*/ 35 h 336"/>
                <a:gd name="T60" fmla="*/ 207 w 332"/>
                <a:gd name="T61" fmla="*/ 27 h 336"/>
                <a:gd name="T62" fmla="*/ 135 w 332"/>
                <a:gd name="T63" fmla="*/ 0 h 336"/>
                <a:gd name="T64" fmla="*/ 133 w 332"/>
                <a:gd name="T65" fmla="*/ 31 h 336"/>
                <a:gd name="T66" fmla="*/ 113 w 332"/>
                <a:gd name="T67" fmla="*/ 41 h 336"/>
                <a:gd name="T68" fmla="*/ 77 w 332"/>
                <a:gd name="T69" fmla="*/ 63 h 336"/>
                <a:gd name="T70" fmla="*/ 67 w 332"/>
                <a:gd name="T71" fmla="*/ 65 h 336"/>
                <a:gd name="T72" fmla="*/ 0 w 332"/>
                <a:gd name="T73" fmla="*/ 114 h 336"/>
                <a:gd name="T74" fmla="*/ 31 w 332"/>
                <a:gd name="T75" fmla="*/ 135 h 336"/>
                <a:gd name="T76" fmla="*/ 30 w 332"/>
                <a:gd name="T77" fmla="*/ 154 h 336"/>
                <a:gd name="T78" fmla="*/ 31 w 332"/>
                <a:gd name="T79" fmla="*/ 191 h 336"/>
                <a:gd name="T80" fmla="*/ 29 w 332"/>
                <a:gd name="T81" fmla="*/ 202 h 336"/>
                <a:gd name="T82" fmla="*/ 38 w 332"/>
                <a:gd name="T83" fmla="*/ 284 h 336"/>
                <a:gd name="T84" fmla="*/ 71 w 332"/>
                <a:gd name="T85" fmla="*/ 267 h 336"/>
                <a:gd name="T86" fmla="*/ 89 w 332"/>
                <a:gd name="T87" fmla="*/ 279 h 336"/>
                <a:gd name="T88" fmla="*/ 139 w 332"/>
                <a:gd name="T89" fmla="*/ 300 h 336"/>
                <a:gd name="T90" fmla="*/ 146 w 332"/>
                <a:gd name="T91" fmla="*/ 308 h 336"/>
                <a:gd name="T92" fmla="*/ 207 w 332"/>
                <a:gd name="T93" fmla="*/ 336 h 336"/>
                <a:gd name="T94" fmla="*/ 208 w 332"/>
                <a:gd name="T95" fmla="*/ 306 h 336"/>
                <a:gd name="T96" fmla="*/ 223 w 332"/>
                <a:gd name="T97" fmla="*/ 297 h 336"/>
                <a:gd name="T98" fmla="*/ 246 w 332"/>
                <a:gd name="T99" fmla="*/ 279 h 336"/>
                <a:gd name="T100" fmla="*/ 257 w 332"/>
                <a:gd name="T101" fmla="*/ 268 h 336"/>
                <a:gd name="T102" fmla="*/ 269 w 332"/>
                <a:gd name="T103" fmla="*/ 270 h 336"/>
                <a:gd name="T104" fmla="*/ 306 w 332"/>
                <a:gd name="T105" fmla="*/ 204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32" h="336">
                  <a:moveTo>
                    <a:pt x="166" y="245"/>
                  </a:moveTo>
                  <a:lnTo>
                    <a:pt x="158" y="244"/>
                  </a:lnTo>
                  <a:lnTo>
                    <a:pt x="151" y="243"/>
                  </a:lnTo>
                  <a:lnTo>
                    <a:pt x="143" y="241"/>
                  </a:lnTo>
                  <a:lnTo>
                    <a:pt x="135" y="239"/>
                  </a:lnTo>
                  <a:lnTo>
                    <a:pt x="129" y="235"/>
                  </a:lnTo>
                  <a:lnTo>
                    <a:pt x="122" y="231"/>
                  </a:lnTo>
                  <a:lnTo>
                    <a:pt x="116" y="227"/>
                  </a:lnTo>
                  <a:lnTo>
                    <a:pt x="111" y="222"/>
                  </a:lnTo>
                  <a:lnTo>
                    <a:pt x="106" y="217"/>
                  </a:lnTo>
                  <a:lnTo>
                    <a:pt x="101" y="211"/>
                  </a:lnTo>
                  <a:lnTo>
                    <a:pt x="97" y="204"/>
                  </a:lnTo>
                  <a:lnTo>
                    <a:pt x="94" y="198"/>
                  </a:lnTo>
                  <a:lnTo>
                    <a:pt x="92" y="190"/>
                  </a:lnTo>
                  <a:lnTo>
                    <a:pt x="89" y="182"/>
                  </a:lnTo>
                  <a:lnTo>
                    <a:pt x="88" y="175"/>
                  </a:lnTo>
                  <a:lnTo>
                    <a:pt x="88" y="167"/>
                  </a:lnTo>
                  <a:lnTo>
                    <a:pt x="88" y="159"/>
                  </a:lnTo>
                  <a:lnTo>
                    <a:pt x="89" y="151"/>
                  </a:lnTo>
                  <a:lnTo>
                    <a:pt x="92" y="144"/>
                  </a:lnTo>
                  <a:lnTo>
                    <a:pt x="94" y="136"/>
                  </a:lnTo>
                  <a:lnTo>
                    <a:pt x="97" y="130"/>
                  </a:lnTo>
                  <a:lnTo>
                    <a:pt x="101" y="123"/>
                  </a:lnTo>
                  <a:lnTo>
                    <a:pt x="106" y="117"/>
                  </a:lnTo>
                  <a:lnTo>
                    <a:pt x="111" y="112"/>
                  </a:lnTo>
                  <a:lnTo>
                    <a:pt x="116" y="106"/>
                  </a:lnTo>
                  <a:lnTo>
                    <a:pt x="122" y="103"/>
                  </a:lnTo>
                  <a:lnTo>
                    <a:pt x="129" y="99"/>
                  </a:lnTo>
                  <a:lnTo>
                    <a:pt x="135" y="95"/>
                  </a:lnTo>
                  <a:lnTo>
                    <a:pt x="143" y="92"/>
                  </a:lnTo>
                  <a:lnTo>
                    <a:pt x="151" y="90"/>
                  </a:lnTo>
                  <a:lnTo>
                    <a:pt x="158" y="90"/>
                  </a:lnTo>
                  <a:lnTo>
                    <a:pt x="166" y="89"/>
                  </a:lnTo>
                  <a:lnTo>
                    <a:pt x="174" y="90"/>
                  </a:lnTo>
                  <a:lnTo>
                    <a:pt x="181" y="90"/>
                  </a:lnTo>
                  <a:lnTo>
                    <a:pt x="189" y="92"/>
                  </a:lnTo>
                  <a:lnTo>
                    <a:pt x="196" y="95"/>
                  </a:lnTo>
                  <a:lnTo>
                    <a:pt x="203" y="99"/>
                  </a:lnTo>
                  <a:lnTo>
                    <a:pt x="210" y="103"/>
                  </a:lnTo>
                  <a:lnTo>
                    <a:pt x="215" y="106"/>
                  </a:lnTo>
                  <a:lnTo>
                    <a:pt x="221" y="112"/>
                  </a:lnTo>
                  <a:lnTo>
                    <a:pt x="226" y="117"/>
                  </a:lnTo>
                  <a:lnTo>
                    <a:pt x="230" y="123"/>
                  </a:lnTo>
                  <a:lnTo>
                    <a:pt x="234" y="130"/>
                  </a:lnTo>
                  <a:lnTo>
                    <a:pt x="238" y="136"/>
                  </a:lnTo>
                  <a:lnTo>
                    <a:pt x="241" y="144"/>
                  </a:lnTo>
                  <a:lnTo>
                    <a:pt x="242" y="151"/>
                  </a:lnTo>
                  <a:lnTo>
                    <a:pt x="243" y="159"/>
                  </a:lnTo>
                  <a:lnTo>
                    <a:pt x="244" y="167"/>
                  </a:lnTo>
                  <a:lnTo>
                    <a:pt x="243" y="175"/>
                  </a:lnTo>
                  <a:lnTo>
                    <a:pt x="242" y="182"/>
                  </a:lnTo>
                  <a:lnTo>
                    <a:pt x="241" y="190"/>
                  </a:lnTo>
                  <a:lnTo>
                    <a:pt x="238" y="198"/>
                  </a:lnTo>
                  <a:lnTo>
                    <a:pt x="234" y="204"/>
                  </a:lnTo>
                  <a:lnTo>
                    <a:pt x="230" y="211"/>
                  </a:lnTo>
                  <a:lnTo>
                    <a:pt x="226" y="217"/>
                  </a:lnTo>
                  <a:lnTo>
                    <a:pt x="221" y="222"/>
                  </a:lnTo>
                  <a:lnTo>
                    <a:pt x="215" y="227"/>
                  </a:lnTo>
                  <a:lnTo>
                    <a:pt x="210" y="231"/>
                  </a:lnTo>
                  <a:lnTo>
                    <a:pt x="203" y="235"/>
                  </a:lnTo>
                  <a:lnTo>
                    <a:pt x="196" y="239"/>
                  </a:lnTo>
                  <a:lnTo>
                    <a:pt x="189" y="241"/>
                  </a:lnTo>
                  <a:lnTo>
                    <a:pt x="181" y="243"/>
                  </a:lnTo>
                  <a:lnTo>
                    <a:pt x="174" y="244"/>
                  </a:lnTo>
                  <a:lnTo>
                    <a:pt x="166" y="245"/>
                  </a:lnTo>
                  <a:close/>
                  <a:moveTo>
                    <a:pt x="306" y="204"/>
                  </a:moveTo>
                  <a:lnTo>
                    <a:pt x="302" y="202"/>
                  </a:lnTo>
                  <a:lnTo>
                    <a:pt x="301" y="199"/>
                  </a:lnTo>
                  <a:lnTo>
                    <a:pt x="300" y="195"/>
                  </a:lnTo>
                  <a:lnTo>
                    <a:pt x="300" y="191"/>
                  </a:lnTo>
                  <a:lnTo>
                    <a:pt x="302" y="180"/>
                  </a:lnTo>
                  <a:lnTo>
                    <a:pt x="302" y="167"/>
                  </a:lnTo>
                  <a:lnTo>
                    <a:pt x="302" y="154"/>
                  </a:lnTo>
                  <a:lnTo>
                    <a:pt x="300" y="142"/>
                  </a:lnTo>
                  <a:lnTo>
                    <a:pt x="300" y="139"/>
                  </a:lnTo>
                  <a:lnTo>
                    <a:pt x="301" y="135"/>
                  </a:lnTo>
                  <a:lnTo>
                    <a:pt x="302" y="132"/>
                  </a:lnTo>
                  <a:lnTo>
                    <a:pt x="306" y="130"/>
                  </a:lnTo>
                  <a:lnTo>
                    <a:pt x="332" y="114"/>
                  </a:lnTo>
                  <a:lnTo>
                    <a:pt x="293" y="50"/>
                  </a:lnTo>
                  <a:lnTo>
                    <a:pt x="269" y="64"/>
                  </a:lnTo>
                  <a:lnTo>
                    <a:pt x="265" y="65"/>
                  </a:lnTo>
                  <a:lnTo>
                    <a:pt x="261" y="65"/>
                  </a:lnTo>
                  <a:lnTo>
                    <a:pt x="257" y="65"/>
                  </a:lnTo>
                  <a:lnTo>
                    <a:pt x="255" y="63"/>
                  </a:lnTo>
                  <a:lnTo>
                    <a:pt x="251" y="59"/>
                  </a:lnTo>
                  <a:lnTo>
                    <a:pt x="242" y="53"/>
                  </a:lnTo>
                  <a:lnTo>
                    <a:pt x="233" y="45"/>
                  </a:lnTo>
                  <a:lnTo>
                    <a:pt x="224" y="40"/>
                  </a:lnTo>
                  <a:lnTo>
                    <a:pt x="215" y="35"/>
                  </a:lnTo>
                  <a:lnTo>
                    <a:pt x="211" y="33"/>
                  </a:lnTo>
                  <a:lnTo>
                    <a:pt x="208" y="31"/>
                  </a:lnTo>
                  <a:lnTo>
                    <a:pt x="207" y="27"/>
                  </a:lnTo>
                  <a:lnTo>
                    <a:pt x="207" y="24"/>
                  </a:lnTo>
                  <a:lnTo>
                    <a:pt x="207" y="0"/>
                  </a:lnTo>
                  <a:lnTo>
                    <a:pt x="135" y="0"/>
                  </a:lnTo>
                  <a:lnTo>
                    <a:pt x="135" y="24"/>
                  </a:lnTo>
                  <a:lnTo>
                    <a:pt x="134" y="27"/>
                  </a:lnTo>
                  <a:lnTo>
                    <a:pt x="133" y="31"/>
                  </a:lnTo>
                  <a:lnTo>
                    <a:pt x="130" y="33"/>
                  </a:lnTo>
                  <a:lnTo>
                    <a:pt x="126" y="35"/>
                  </a:lnTo>
                  <a:lnTo>
                    <a:pt x="113" y="41"/>
                  </a:lnTo>
                  <a:lnTo>
                    <a:pt x="101" y="47"/>
                  </a:lnTo>
                  <a:lnTo>
                    <a:pt x="88" y="55"/>
                  </a:lnTo>
                  <a:lnTo>
                    <a:pt x="77" y="63"/>
                  </a:lnTo>
                  <a:lnTo>
                    <a:pt x="75" y="65"/>
                  </a:lnTo>
                  <a:lnTo>
                    <a:pt x="71" y="65"/>
                  </a:lnTo>
                  <a:lnTo>
                    <a:pt x="67" y="65"/>
                  </a:lnTo>
                  <a:lnTo>
                    <a:pt x="63" y="64"/>
                  </a:lnTo>
                  <a:lnTo>
                    <a:pt x="38" y="50"/>
                  </a:lnTo>
                  <a:lnTo>
                    <a:pt x="0" y="114"/>
                  </a:lnTo>
                  <a:lnTo>
                    <a:pt x="26" y="130"/>
                  </a:lnTo>
                  <a:lnTo>
                    <a:pt x="29" y="132"/>
                  </a:lnTo>
                  <a:lnTo>
                    <a:pt x="31" y="135"/>
                  </a:lnTo>
                  <a:lnTo>
                    <a:pt x="33" y="139"/>
                  </a:lnTo>
                  <a:lnTo>
                    <a:pt x="31" y="142"/>
                  </a:lnTo>
                  <a:lnTo>
                    <a:pt x="30" y="154"/>
                  </a:lnTo>
                  <a:lnTo>
                    <a:pt x="30" y="167"/>
                  </a:lnTo>
                  <a:lnTo>
                    <a:pt x="30" y="178"/>
                  </a:lnTo>
                  <a:lnTo>
                    <a:pt x="31" y="191"/>
                  </a:lnTo>
                  <a:lnTo>
                    <a:pt x="33" y="195"/>
                  </a:lnTo>
                  <a:lnTo>
                    <a:pt x="31" y="199"/>
                  </a:lnTo>
                  <a:lnTo>
                    <a:pt x="29" y="202"/>
                  </a:lnTo>
                  <a:lnTo>
                    <a:pt x="26" y="204"/>
                  </a:lnTo>
                  <a:lnTo>
                    <a:pt x="0" y="220"/>
                  </a:lnTo>
                  <a:lnTo>
                    <a:pt x="38" y="284"/>
                  </a:lnTo>
                  <a:lnTo>
                    <a:pt x="63" y="270"/>
                  </a:lnTo>
                  <a:lnTo>
                    <a:pt x="67" y="268"/>
                  </a:lnTo>
                  <a:lnTo>
                    <a:pt x="71" y="267"/>
                  </a:lnTo>
                  <a:lnTo>
                    <a:pt x="75" y="268"/>
                  </a:lnTo>
                  <a:lnTo>
                    <a:pt x="77" y="271"/>
                  </a:lnTo>
                  <a:lnTo>
                    <a:pt x="89" y="279"/>
                  </a:lnTo>
                  <a:lnTo>
                    <a:pt x="106" y="286"/>
                  </a:lnTo>
                  <a:lnTo>
                    <a:pt x="124" y="295"/>
                  </a:lnTo>
                  <a:lnTo>
                    <a:pt x="139" y="300"/>
                  </a:lnTo>
                  <a:lnTo>
                    <a:pt x="142" y="303"/>
                  </a:lnTo>
                  <a:lnTo>
                    <a:pt x="144" y="306"/>
                  </a:lnTo>
                  <a:lnTo>
                    <a:pt x="146" y="308"/>
                  </a:lnTo>
                  <a:lnTo>
                    <a:pt x="147" y="312"/>
                  </a:lnTo>
                  <a:lnTo>
                    <a:pt x="147" y="336"/>
                  </a:lnTo>
                  <a:lnTo>
                    <a:pt x="207" y="336"/>
                  </a:lnTo>
                  <a:lnTo>
                    <a:pt x="207" y="312"/>
                  </a:lnTo>
                  <a:lnTo>
                    <a:pt x="207" y="308"/>
                  </a:lnTo>
                  <a:lnTo>
                    <a:pt x="208" y="306"/>
                  </a:lnTo>
                  <a:lnTo>
                    <a:pt x="211" y="303"/>
                  </a:lnTo>
                  <a:lnTo>
                    <a:pt x="215" y="300"/>
                  </a:lnTo>
                  <a:lnTo>
                    <a:pt x="223" y="297"/>
                  </a:lnTo>
                  <a:lnTo>
                    <a:pt x="230" y="291"/>
                  </a:lnTo>
                  <a:lnTo>
                    <a:pt x="238" y="285"/>
                  </a:lnTo>
                  <a:lnTo>
                    <a:pt x="246" y="279"/>
                  </a:lnTo>
                  <a:lnTo>
                    <a:pt x="250" y="275"/>
                  </a:lnTo>
                  <a:lnTo>
                    <a:pt x="255" y="271"/>
                  </a:lnTo>
                  <a:lnTo>
                    <a:pt x="257" y="268"/>
                  </a:lnTo>
                  <a:lnTo>
                    <a:pt x="261" y="267"/>
                  </a:lnTo>
                  <a:lnTo>
                    <a:pt x="265" y="268"/>
                  </a:lnTo>
                  <a:lnTo>
                    <a:pt x="269" y="270"/>
                  </a:lnTo>
                  <a:lnTo>
                    <a:pt x="295" y="284"/>
                  </a:lnTo>
                  <a:lnTo>
                    <a:pt x="332" y="220"/>
                  </a:lnTo>
                  <a:lnTo>
                    <a:pt x="306" y="20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39" name="Group 38" descr="Icon of gears. ">
            <a:extLst>
              <a:ext uri="{FF2B5EF4-FFF2-40B4-BE49-F238E27FC236}">
                <a16:creationId xmlns:a16="http://schemas.microsoft.com/office/drawing/2014/main" id="{5BC0E3F0-447D-4721-AB1F-C8243BA36671}"/>
              </a:ext>
            </a:extLst>
          </p:cNvPr>
          <p:cNvGrpSpPr/>
          <p:nvPr/>
        </p:nvGrpSpPr>
        <p:grpSpPr>
          <a:xfrm>
            <a:off x="4717582" y="5353558"/>
            <a:ext cx="343837" cy="343837"/>
            <a:chOff x="7613650" y="1387475"/>
            <a:chExt cx="284163" cy="284163"/>
          </a:xfrm>
          <a:solidFill>
            <a:schemeClr val="bg1"/>
          </a:solidFill>
        </p:grpSpPr>
        <p:sp>
          <p:nvSpPr>
            <p:cNvPr id="40" name="Freeform 4359">
              <a:extLst>
                <a:ext uri="{FF2B5EF4-FFF2-40B4-BE49-F238E27FC236}">
                  <a16:creationId xmlns:a16="http://schemas.microsoft.com/office/drawing/2014/main" id="{351831F3-9830-4A23-8B34-11A3FCCA027E}"/>
                </a:ext>
              </a:extLst>
            </p:cNvPr>
            <p:cNvSpPr>
              <a:spLocks noEditPoints="1"/>
            </p:cNvSpPr>
            <p:nvPr/>
          </p:nvSpPr>
          <p:spPr bwMode="auto">
            <a:xfrm>
              <a:off x="7613650" y="1471613"/>
              <a:ext cx="200025" cy="200025"/>
            </a:xfrm>
            <a:custGeom>
              <a:avLst/>
              <a:gdLst>
                <a:gd name="T0" fmla="*/ 276 w 629"/>
                <a:gd name="T1" fmla="*/ 436 h 629"/>
                <a:gd name="T2" fmla="*/ 233 w 629"/>
                <a:gd name="T3" fmla="*/ 411 h 629"/>
                <a:gd name="T4" fmla="*/ 202 w 629"/>
                <a:gd name="T5" fmla="*/ 374 h 629"/>
                <a:gd name="T6" fmla="*/ 187 w 629"/>
                <a:gd name="T7" fmla="*/ 325 h 629"/>
                <a:gd name="T8" fmla="*/ 192 w 629"/>
                <a:gd name="T9" fmla="*/ 274 h 629"/>
                <a:gd name="T10" fmla="*/ 216 w 629"/>
                <a:gd name="T11" fmla="*/ 231 h 629"/>
                <a:gd name="T12" fmla="*/ 253 w 629"/>
                <a:gd name="T13" fmla="*/ 199 h 629"/>
                <a:gd name="T14" fmla="*/ 301 w 629"/>
                <a:gd name="T15" fmla="*/ 184 h 629"/>
                <a:gd name="T16" fmla="*/ 352 w 629"/>
                <a:gd name="T17" fmla="*/ 190 h 629"/>
                <a:gd name="T18" fmla="*/ 395 w 629"/>
                <a:gd name="T19" fmla="*/ 213 h 629"/>
                <a:gd name="T20" fmla="*/ 426 w 629"/>
                <a:gd name="T21" fmla="*/ 252 h 629"/>
                <a:gd name="T22" fmla="*/ 441 w 629"/>
                <a:gd name="T23" fmla="*/ 300 h 629"/>
                <a:gd name="T24" fmla="*/ 436 w 629"/>
                <a:gd name="T25" fmla="*/ 350 h 629"/>
                <a:gd name="T26" fmla="*/ 413 w 629"/>
                <a:gd name="T27" fmla="*/ 394 h 629"/>
                <a:gd name="T28" fmla="*/ 375 w 629"/>
                <a:gd name="T29" fmla="*/ 425 h 629"/>
                <a:gd name="T30" fmla="*/ 327 w 629"/>
                <a:gd name="T31" fmla="*/ 440 h 629"/>
                <a:gd name="T32" fmla="*/ 572 w 629"/>
                <a:gd name="T33" fmla="*/ 346 h 629"/>
                <a:gd name="T34" fmla="*/ 574 w 629"/>
                <a:gd name="T35" fmla="*/ 302 h 629"/>
                <a:gd name="T36" fmla="*/ 620 w 629"/>
                <a:gd name="T37" fmla="*/ 241 h 629"/>
                <a:gd name="T38" fmla="*/ 628 w 629"/>
                <a:gd name="T39" fmla="*/ 231 h 629"/>
                <a:gd name="T40" fmla="*/ 625 w 629"/>
                <a:gd name="T41" fmla="*/ 219 h 629"/>
                <a:gd name="T42" fmla="*/ 544 w 629"/>
                <a:gd name="T43" fmla="*/ 84 h 629"/>
                <a:gd name="T44" fmla="*/ 532 w 629"/>
                <a:gd name="T45" fmla="*/ 83 h 629"/>
                <a:gd name="T46" fmla="*/ 447 w 629"/>
                <a:gd name="T47" fmla="*/ 88 h 629"/>
                <a:gd name="T48" fmla="*/ 407 w 629"/>
                <a:gd name="T49" fmla="*/ 69 h 629"/>
                <a:gd name="T50" fmla="*/ 404 w 629"/>
                <a:gd name="T51" fmla="*/ 7 h 629"/>
                <a:gd name="T52" fmla="*/ 395 w 629"/>
                <a:gd name="T53" fmla="*/ 0 h 629"/>
                <a:gd name="T54" fmla="*/ 235 w 629"/>
                <a:gd name="T55" fmla="*/ 1 h 629"/>
                <a:gd name="T56" fmla="*/ 227 w 629"/>
                <a:gd name="T57" fmla="*/ 10 h 629"/>
                <a:gd name="T58" fmla="*/ 216 w 629"/>
                <a:gd name="T59" fmla="*/ 72 h 629"/>
                <a:gd name="T60" fmla="*/ 177 w 629"/>
                <a:gd name="T61" fmla="*/ 91 h 629"/>
                <a:gd name="T62" fmla="*/ 98 w 629"/>
                <a:gd name="T63" fmla="*/ 84 h 629"/>
                <a:gd name="T64" fmla="*/ 87 w 629"/>
                <a:gd name="T65" fmla="*/ 83 h 629"/>
                <a:gd name="T66" fmla="*/ 78 w 629"/>
                <a:gd name="T67" fmla="*/ 90 h 629"/>
                <a:gd name="T68" fmla="*/ 1 w 629"/>
                <a:gd name="T69" fmla="*/ 228 h 629"/>
                <a:gd name="T70" fmla="*/ 57 w 629"/>
                <a:gd name="T71" fmla="*/ 269 h 629"/>
                <a:gd name="T72" fmla="*/ 54 w 629"/>
                <a:gd name="T73" fmla="*/ 313 h 629"/>
                <a:gd name="T74" fmla="*/ 57 w 629"/>
                <a:gd name="T75" fmla="*/ 355 h 629"/>
                <a:gd name="T76" fmla="*/ 2 w 629"/>
                <a:gd name="T77" fmla="*/ 391 h 629"/>
                <a:gd name="T78" fmla="*/ 1 w 629"/>
                <a:gd name="T79" fmla="*/ 402 h 629"/>
                <a:gd name="T80" fmla="*/ 86 w 629"/>
                <a:gd name="T81" fmla="*/ 543 h 629"/>
                <a:gd name="T82" fmla="*/ 98 w 629"/>
                <a:gd name="T83" fmla="*/ 542 h 629"/>
                <a:gd name="T84" fmla="*/ 177 w 629"/>
                <a:gd name="T85" fmla="*/ 533 h 629"/>
                <a:gd name="T86" fmla="*/ 216 w 629"/>
                <a:gd name="T87" fmla="*/ 552 h 629"/>
                <a:gd name="T88" fmla="*/ 227 w 629"/>
                <a:gd name="T89" fmla="*/ 620 h 629"/>
                <a:gd name="T90" fmla="*/ 235 w 629"/>
                <a:gd name="T91" fmla="*/ 628 h 629"/>
                <a:gd name="T92" fmla="*/ 395 w 629"/>
                <a:gd name="T93" fmla="*/ 629 h 629"/>
                <a:gd name="T94" fmla="*/ 404 w 629"/>
                <a:gd name="T95" fmla="*/ 623 h 629"/>
                <a:gd name="T96" fmla="*/ 407 w 629"/>
                <a:gd name="T97" fmla="*/ 556 h 629"/>
                <a:gd name="T98" fmla="*/ 447 w 629"/>
                <a:gd name="T99" fmla="*/ 538 h 629"/>
                <a:gd name="T100" fmla="*/ 533 w 629"/>
                <a:gd name="T101" fmla="*/ 543 h 629"/>
                <a:gd name="T102" fmla="*/ 545 w 629"/>
                <a:gd name="T103" fmla="*/ 543 h 629"/>
                <a:gd name="T104" fmla="*/ 627 w 629"/>
                <a:gd name="T105" fmla="*/ 405 h 629"/>
                <a:gd name="T106" fmla="*/ 628 w 629"/>
                <a:gd name="T107" fmla="*/ 394 h 629"/>
                <a:gd name="T108" fmla="*/ 621 w 629"/>
                <a:gd name="T109" fmla="*/ 385 h 6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29" h="629">
                  <a:moveTo>
                    <a:pt x="314" y="441"/>
                  </a:moveTo>
                  <a:lnTo>
                    <a:pt x="301" y="440"/>
                  </a:lnTo>
                  <a:lnTo>
                    <a:pt x="288" y="439"/>
                  </a:lnTo>
                  <a:lnTo>
                    <a:pt x="276" y="436"/>
                  </a:lnTo>
                  <a:lnTo>
                    <a:pt x="264" y="430"/>
                  </a:lnTo>
                  <a:lnTo>
                    <a:pt x="253" y="425"/>
                  </a:lnTo>
                  <a:lnTo>
                    <a:pt x="242" y="418"/>
                  </a:lnTo>
                  <a:lnTo>
                    <a:pt x="233" y="411"/>
                  </a:lnTo>
                  <a:lnTo>
                    <a:pt x="223" y="404"/>
                  </a:lnTo>
                  <a:lnTo>
                    <a:pt x="216" y="394"/>
                  </a:lnTo>
                  <a:lnTo>
                    <a:pt x="208" y="384"/>
                  </a:lnTo>
                  <a:lnTo>
                    <a:pt x="202" y="374"/>
                  </a:lnTo>
                  <a:lnTo>
                    <a:pt x="196" y="362"/>
                  </a:lnTo>
                  <a:lnTo>
                    <a:pt x="192" y="350"/>
                  </a:lnTo>
                  <a:lnTo>
                    <a:pt x="189" y="338"/>
                  </a:lnTo>
                  <a:lnTo>
                    <a:pt x="187" y="325"/>
                  </a:lnTo>
                  <a:lnTo>
                    <a:pt x="186" y="313"/>
                  </a:lnTo>
                  <a:lnTo>
                    <a:pt x="187" y="300"/>
                  </a:lnTo>
                  <a:lnTo>
                    <a:pt x="189" y="287"/>
                  </a:lnTo>
                  <a:lnTo>
                    <a:pt x="192" y="274"/>
                  </a:lnTo>
                  <a:lnTo>
                    <a:pt x="196" y="262"/>
                  </a:lnTo>
                  <a:lnTo>
                    <a:pt x="202" y="252"/>
                  </a:lnTo>
                  <a:lnTo>
                    <a:pt x="208" y="241"/>
                  </a:lnTo>
                  <a:lnTo>
                    <a:pt x="216" y="231"/>
                  </a:lnTo>
                  <a:lnTo>
                    <a:pt x="223" y="222"/>
                  </a:lnTo>
                  <a:lnTo>
                    <a:pt x="233" y="213"/>
                  </a:lnTo>
                  <a:lnTo>
                    <a:pt x="242" y="206"/>
                  </a:lnTo>
                  <a:lnTo>
                    <a:pt x="253" y="199"/>
                  </a:lnTo>
                  <a:lnTo>
                    <a:pt x="264" y="194"/>
                  </a:lnTo>
                  <a:lnTo>
                    <a:pt x="276" y="190"/>
                  </a:lnTo>
                  <a:lnTo>
                    <a:pt x="288" y="186"/>
                  </a:lnTo>
                  <a:lnTo>
                    <a:pt x="301" y="184"/>
                  </a:lnTo>
                  <a:lnTo>
                    <a:pt x="314" y="184"/>
                  </a:lnTo>
                  <a:lnTo>
                    <a:pt x="327" y="184"/>
                  </a:lnTo>
                  <a:lnTo>
                    <a:pt x="340" y="186"/>
                  </a:lnTo>
                  <a:lnTo>
                    <a:pt x="352" y="190"/>
                  </a:lnTo>
                  <a:lnTo>
                    <a:pt x="363" y="194"/>
                  </a:lnTo>
                  <a:lnTo>
                    <a:pt x="375" y="199"/>
                  </a:lnTo>
                  <a:lnTo>
                    <a:pt x="386" y="206"/>
                  </a:lnTo>
                  <a:lnTo>
                    <a:pt x="395" y="213"/>
                  </a:lnTo>
                  <a:lnTo>
                    <a:pt x="404" y="222"/>
                  </a:lnTo>
                  <a:lnTo>
                    <a:pt x="413" y="231"/>
                  </a:lnTo>
                  <a:lnTo>
                    <a:pt x="420" y="241"/>
                  </a:lnTo>
                  <a:lnTo>
                    <a:pt x="426" y="252"/>
                  </a:lnTo>
                  <a:lnTo>
                    <a:pt x="432" y="262"/>
                  </a:lnTo>
                  <a:lnTo>
                    <a:pt x="436" y="274"/>
                  </a:lnTo>
                  <a:lnTo>
                    <a:pt x="439" y="287"/>
                  </a:lnTo>
                  <a:lnTo>
                    <a:pt x="441" y="300"/>
                  </a:lnTo>
                  <a:lnTo>
                    <a:pt x="443" y="313"/>
                  </a:lnTo>
                  <a:lnTo>
                    <a:pt x="441" y="325"/>
                  </a:lnTo>
                  <a:lnTo>
                    <a:pt x="439" y="338"/>
                  </a:lnTo>
                  <a:lnTo>
                    <a:pt x="436" y="350"/>
                  </a:lnTo>
                  <a:lnTo>
                    <a:pt x="432" y="362"/>
                  </a:lnTo>
                  <a:lnTo>
                    <a:pt x="426" y="374"/>
                  </a:lnTo>
                  <a:lnTo>
                    <a:pt x="420" y="384"/>
                  </a:lnTo>
                  <a:lnTo>
                    <a:pt x="413" y="394"/>
                  </a:lnTo>
                  <a:lnTo>
                    <a:pt x="404" y="404"/>
                  </a:lnTo>
                  <a:lnTo>
                    <a:pt x="395" y="411"/>
                  </a:lnTo>
                  <a:lnTo>
                    <a:pt x="386" y="418"/>
                  </a:lnTo>
                  <a:lnTo>
                    <a:pt x="375" y="425"/>
                  </a:lnTo>
                  <a:lnTo>
                    <a:pt x="363" y="430"/>
                  </a:lnTo>
                  <a:lnTo>
                    <a:pt x="352" y="436"/>
                  </a:lnTo>
                  <a:lnTo>
                    <a:pt x="340" y="439"/>
                  </a:lnTo>
                  <a:lnTo>
                    <a:pt x="327" y="440"/>
                  </a:lnTo>
                  <a:lnTo>
                    <a:pt x="314" y="441"/>
                  </a:lnTo>
                  <a:close/>
                  <a:moveTo>
                    <a:pt x="621" y="385"/>
                  </a:moveTo>
                  <a:lnTo>
                    <a:pt x="571" y="355"/>
                  </a:lnTo>
                  <a:lnTo>
                    <a:pt x="572" y="346"/>
                  </a:lnTo>
                  <a:lnTo>
                    <a:pt x="573" y="335"/>
                  </a:lnTo>
                  <a:lnTo>
                    <a:pt x="574" y="323"/>
                  </a:lnTo>
                  <a:lnTo>
                    <a:pt x="574" y="313"/>
                  </a:lnTo>
                  <a:lnTo>
                    <a:pt x="574" y="302"/>
                  </a:lnTo>
                  <a:lnTo>
                    <a:pt x="573" y="291"/>
                  </a:lnTo>
                  <a:lnTo>
                    <a:pt x="572" y="280"/>
                  </a:lnTo>
                  <a:lnTo>
                    <a:pt x="570" y="269"/>
                  </a:lnTo>
                  <a:lnTo>
                    <a:pt x="620" y="241"/>
                  </a:lnTo>
                  <a:lnTo>
                    <a:pt x="623" y="239"/>
                  </a:lnTo>
                  <a:lnTo>
                    <a:pt x="624" y="237"/>
                  </a:lnTo>
                  <a:lnTo>
                    <a:pt x="627" y="234"/>
                  </a:lnTo>
                  <a:lnTo>
                    <a:pt x="628" y="231"/>
                  </a:lnTo>
                  <a:lnTo>
                    <a:pt x="628" y="228"/>
                  </a:lnTo>
                  <a:lnTo>
                    <a:pt x="628" y="226"/>
                  </a:lnTo>
                  <a:lnTo>
                    <a:pt x="628" y="223"/>
                  </a:lnTo>
                  <a:lnTo>
                    <a:pt x="625" y="219"/>
                  </a:lnTo>
                  <a:lnTo>
                    <a:pt x="551" y="90"/>
                  </a:lnTo>
                  <a:lnTo>
                    <a:pt x="548" y="87"/>
                  </a:lnTo>
                  <a:lnTo>
                    <a:pt x="546" y="85"/>
                  </a:lnTo>
                  <a:lnTo>
                    <a:pt x="544" y="84"/>
                  </a:lnTo>
                  <a:lnTo>
                    <a:pt x="541" y="83"/>
                  </a:lnTo>
                  <a:lnTo>
                    <a:pt x="539" y="81"/>
                  </a:lnTo>
                  <a:lnTo>
                    <a:pt x="536" y="81"/>
                  </a:lnTo>
                  <a:lnTo>
                    <a:pt x="532" y="83"/>
                  </a:lnTo>
                  <a:lnTo>
                    <a:pt x="530" y="84"/>
                  </a:lnTo>
                  <a:lnTo>
                    <a:pt x="481" y="113"/>
                  </a:lnTo>
                  <a:lnTo>
                    <a:pt x="465" y="99"/>
                  </a:lnTo>
                  <a:lnTo>
                    <a:pt x="447" y="88"/>
                  </a:lnTo>
                  <a:lnTo>
                    <a:pt x="438" y="83"/>
                  </a:lnTo>
                  <a:lnTo>
                    <a:pt x="429" y="77"/>
                  </a:lnTo>
                  <a:lnTo>
                    <a:pt x="418" y="73"/>
                  </a:lnTo>
                  <a:lnTo>
                    <a:pt x="407" y="69"/>
                  </a:lnTo>
                  <a:lnTo>
                    <a:pt x="407" y="15"/>
                  </a:lnTo>
                  <a:lnTo>
                    <a:pt x="407" y="12"/>
                  </a:lnTo>
                  <a:lnTo>
                    <a:pt x="406" y="10"/>
                  </a:lnTo>
                  <a:lnTo>
                    <a:pt x="404" y="7"/>
                  </a:lnTo>
                  <a:lnTo>
                    <a:pt x="403" y="4"/>
                  </a:lnTo>
                  <a:lnTo>
                    <a:pt x="401" y="2"/>
                  </a:lnTo>
                  <a:lnTo>
                    <a:pt x="398" y="1"/>
                  </a:lnTo>
                  <a:lnTo>
                    <a:pt x="395" y="0"/>
                  </a:lnTo>
                  <a:lnTo>
                    <a:pt x="392" y="0"/>
                  </a:lnTo>
                  <a:lnTo>
                    <a:pt x="241" y="0"/>
                  </a:lnTo>
                  <a:lnTo>
                    <a:pt x="238" y="0"/>
                  </a:lnTo>
                  <a:lnTo>
                    <a:pt x="235" y="1"/>
                  </a:lnTo>
                  <a:lnTo>
                    <a:pt x="233" y="2"/>
                  </a:lnTo>
                  <a:lnTo>
                    <a:pt x="231" y="4"/>
                  </a:lnTo>
                  <a:lnTo>
                    <a:pt x="229" y="7"/>
                  </a:lnTo>
                  <a:lnTo>
                    <a:pt x="227" y="10"/>
                  </a:lnTo>
                  <a:lnTo>
                    <a:pt x="226" y="12"/>
                  </a:lnTo>
                  <a:lnTo>
                    <a:pt x="226" y="15"/>
                  </a:lnTo>
                  <a:lnTo>
                    <a:pt x="226" y="69"/>
                  </a:lnTo>
                  <a:lnTo>
                    <a:pt x="216" y="72"/>
                  </a:lnTo>
                  <a:lnTo>
                    <a:pt x="206" y="76"/>
                  </a:lnTo>
                  <a:lnTo>
                    <a:pt x="196" y="80"/>
                  </a:lnTo>
                  <a:lnTo>
                    <a:pt x="187" y="86"/>
                  </a:lnTo>
                  <a:lnTo>
                    <a:pt x="177" y="91"/>
                  </a:lnTo>
                  <a:lnTo>
                    <a:pt x="168" y="98"/>
                  </a:lnTo>
                  <a:lnTo>
                    <a:pt x="159" y="105"/>
                  </a:lnTo>
                  <a:lnTo>
                    <a:pt x="149" y="113"/>
                  </a:lnTo>
                  <a:lnTo>
                    <a:pt x="98" y="84"/>
                  </a:lnTo>
                  <a:lnTo>
                    <a:pt x="96" y="83"/>
                  </a:lnTo>
                  <a:lnTo>
                    <a:pt x="93" y="81"/>
                  </a:lnTo>
                  <a:lnTo>
                    <a:pt x="90" y="81"/>
                  </a:lnTo>
                  <a:lnTo>
                    <a:pt x="87" y="83"/>
                  </a:lnTo>
                  <a:lnTo>
                    <a:pt x="84" y="84"/>
                  </a:lnTo>
                  <a:lnTo>
                    <a:pt x="82" y="85"/>
                  </a:lnTo>
                  <a:lnTo>
                    <a:pt x="80" y="87"/>
                  </a:lnTo>
                  <a:lnTo>
                    <a:pt x="78" y="90"/>
                  </a:lnTo>
                  <a:lnTo>
                    <a:pt x="3" y="219"/>
                  </a:lnTo>
                  <a:lnTo>
                    <a:pt x="1" y="222"/>
                  </a:lnTo>
                  <a:lnTo>
                    <a:pt x="1" y="225"/>
                  </a:lnTo>
                  <a:lnTo>
                    <a:pt x="1" y="228"/>
                  </a:lnTo>
                  <a:lnTo>
                    <a:pt x="1" y="230"/>
                  </a:lnTo>
                  <a:lnTo>
                    <a:pt x="4" y="236"/>
                  </a:lnTo>
                  <a:lnTo>
                    <a:pt x="8" y="241"/>
                  </a:lnTo>
                  <a:lnTo>
                    <a:pt x="57" y="269"/>
                  </a:lnTo>
                  <a:lnTo>
                    <a:pt x="56" y="280"/>
                  </a:lnTo>
                  <a:lnTo>
                    <a:pt x="55" y="291"/>
                  </a:lnTo>
                  <a:lnTo>
                    <a:pt x="54" y="302"/>
                  </a:lnTo>
                  <a:lnTo>
                    <a:pt x="54" y="313"/>
                  </a:lnTo>
                  <a:lnTo>
                    <a:pt x="54" y="323"/>
                  </a:lnTo>
                  <a:lnTo>
                    <a:pt x="55" y="335"/>
                  </a:lnTo>
                  <a:lnTo>
                    <a:pt x="56" y="346"/>
                  </a:lnTo>
                  <a:lnTo>
                    <a:pt x="57" y="355"/>
                  </a:lnTo>
                  <a:lnTo>
                    <a:pt x="7" y="385"/>
                  </a:lnTo>
                  <a:lnTo>
                    <a:pt x="5" y="387"/>
                  </a:lnTo>
                  <a:lnTo>
                    <a:pt x="3" y="389"/>
                  </a:lnTo>
                  <a:lnTo>
                    <a:pt x="2" y="391"/>
                  </a:lnTo>
                  <a:lnTo>
                    <a:pt x="1" y="394"/>
                  </a:lnTo>
                  <a:lnTo>
                    <a:pt x="0" y="396"/>
                  </a:lnTo>
                  <a:lnTo>
                    <a:pt x="1" y="399"/>
                  </a:lnTo>
                  <a:lnTo>
                    <a:pt x="1" y="402"/>
                  </a:lnTo>
                  <a:lnTo>
                    <a:pt x="2" y="405"/>
                  </a:lnTo>
                  <a:lnTo>
                    <a:pt x="78" y="536"/>
                  </a:lnTo>
                  <a:lnTo>
                    <a:pt x="81" y="540"/>
                  </a:lnTo>
                  <a:lnTo>
                    <a:pt x="86" y="543"/>
                  </a:lnTo>
                  <a:lnTo>
                    <a:pt x="89" y="544"/>
                  </a:lnTo>
                  <a:lnTo>
                    <a:pt x="93" y="544"/>
                  </a:lnTo>
                  <a:lnTo>
                    <a:pt x="95" y="543"/>
                  </a:lnTo>
                  <a:lnTo>
                    <a:pt x="98" y="542"/>
                  </a:lnTo>
                  <a:lnTo>
                    <a:pt x="149" y="513"/>
                  </a:lnTo>
                  <a:lnTo>
                    <a:pt x="159" y="520"/>
                  </a:lnTo>
                  <a:lnTo>
                    <a:pt x="168" y="527"/>
                  </a:lnTo>
                  <a:lnTo>
                    <a:pt x="177" y="533"/>
                  </a:lnTo>
                  <a:lnTo>
                    <a:pt x="187" y="539"/>
                  </a:lnTo>
                  <a:lnTo>
                    <a:pt x="196" y="544"/>
                  </a:lnTo>
                  <a:lnTo>
                    <a:pt x="206" y="549"/>
                  </a:lnTo>
                  <a:lnTo>
                    <a:pt x="216" y="552"/>
                  </a:lnTo>
                  <a:lnTo>
                    <a:pt x="226" y="556"/>
                  </a:lnTo>
                  <a:lnTo>
                    <a:pt x="226" y="614"/>
                  </a:lnTo>
                  <a:lnTo>
                    <a:pt x="226" y="617"/>
                  </a:lnTo>
                  <a:lnTo>
                    <a:pt x="227" y="620"/>
                  </a:lnTo>
                  <a:lnTo>
                    <a:pt x="229" y="623"/>
                  </a:lnTo>
                  <a:lnTo>
                    <a:pt x="231" y="625"/>
                  </a:lnTo>
                  <a:lnTo>
                    <a:pt x="233" y="627"/>
                  </a:lnTo>
                  <a:lnTo>
                    <a:pt x="235" y="628"/>
                  </a:lnTo>
                  <a:lnTo>
                    <a:pt x="238" y="629"/>
                  </a:lnTo>
                  <a:lnTo>
                    <a:pt x="241" y="629"/>
                  </a:lnTo>
                  <a:lnTo>
                    <a:pt x="392" y="629"/>
                  </a:lnTo>
                  <a:lnTo>
                    <a:pt x="395" y="629"/>
                  </a:lnTo>
                  <a:lnTo>
                    <a:pt x="398" y="628"/>
                  </a:lnTo>
                  <a:lnTo>
                    <a:pt x="401" y="627"/>
                  </a:lnTo>
                  <a:lnTo>
                    <a:pt x="403" y="625"/>
                  </a:lnTo>
                  <a:lnTo>
                    <a:pt x="404" y="623"/>
                  </a:lnTo>
                  <a:lnTo>
                    <a:pt x="406" y="620"/>
                  </a:lnTo>
                  <a:lnTo>
                    <a:pt x="407" y="617"/>
                  </a:lnTo>
                  <a:lnTo>
                    <a:pt x="407" y="614"/>
                  </a:lnTo>
                  <a:lnTo>
                    <a:pt x="407" y="556"/>
                  </a:lnTo>
                  <a:lnTo>
                    <a:pt x="418" y="552"/>
                  </a:lnTo>
                  <a:lnTo>
                    <a:pt x="429" y="548"/>
                  </a:lnTo>
                  <a:lnTo>
                    <a:pt x="438" y="544"/>
                  </a:lnTo>
                  <a:lnTo>
                    <a:pt x="447" y="538"/>
                  </a:lnTo>
                  <a:lnTo>
                    <a:pt x="465" y="527"/>
                  </a:lnTo>
                  <a:lnTo>
                    <a:pt x="481" y="513"/>
                  </a:lnTo>
                  <a:lnTo>
                    <a:pt x="530" y="542"/>
                  </a:lnTo>
                  <a:lnTo>
                    <a:pt x="533" y="543"/>
                  </a:lnTo>
                  <a:lnTo>
                    <a:pt x="537" y="544"/>
                  </a:lnTo>
                  <a:lnTo>
                    <a:pt x="539" y="544"/>
                  </a:lnTo>
                  <a:lnTo>
                    <a:pt x="542" y="543"/>
                  </a:lnTo>
                  <a:lnTo>
                    <a:pt x="545" y="543"/>
                  </a:lnTo>
                  <a:lnTo>
                    <a:pt x="547" y="540"/>
                  </a:lnTo>
                  <a:lnTo>
                    <a:pt x="550" y="539"/>
                  </a:lnTo>
                  <a:lnTo>
                    <a:pt x="552" y="536"/>
                  </a:lnTo>
                  <a:lnTo>
                    <a:pt x="627" y="405"/>
                  </a:lnTo>
                  <a:lnTo>
                    <a:pt x="628" y="402"/>
                  </a:lnTo>
                  <a:lnTo>
                    <a:pt x="628" y="399"/>
                  </a:lnTo>
                  <a:lnTo>
                    <a:pt x="629" y="396"/>
                  </a:lnTo>
                  <a:lnTo>
                    <a:pt x="628" y="394"/>
                  </a:lnTo>
                  <a:lnTo>
                    <a:pt x="627" y="391"/>
                  </a:lnTo>
                  <a:lnTo>
                    <a:pt x="625" y="389"/>
                  </a:lnTo>
                  <a:lnTo>
                    <a:pt x="623" y="387"/>
                  </a:lnTo>
                  <a:lnTo>
                    <a:pt x="621" y="3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1" name="Freeform 4360">
              <a:extLst>
                <a:ext uri="{FF2B5EF4-FFF2-40B4-BE49-F238E27FC236}">
                  <a16:creationId xmlns:a16="http://schemas.microsoft.com/office/drawing/2014/main" id="{CDB8F87B-81A2-480F-ADA8-BFB5FD890ACD}"/>
                </a:ext>
              </a:extLst>
            </p:cNvPr>
            <p:cNvSpPr>
              <a:spLocks noEditPoints="1"/>
            </p:cNvSpPr>
            <p:nvPr/>
          </p:nvSpPr>
          <p:spPr bwMode="auto">
            <a:xfrm>
              <a:off x="7781925" y="1387475"/>
              <a:ext cx="115888" cy="117475"/>
            </a:xfrm>
            <a:custGeom>
              <a:avLst/>
              <a:gdLst>
                <a:gd name="T0" fmla="*/ 160 w 362"/>
                <a:gd name="T1" fmla="*/ 252 h 369"/>
                <a:gd name="T2" fmla="*/ 135 w 362"/>
                <a:gd name="T3" fmla="*/ 238 h 369"/>
                <a:gd name="T4" fmla="*/ 118 w 362"/>
                <a:gd name="T5" fmla="*/ 218 h 369"/>
                <a:gd name="T6" fmla="*/ 109 w 362"/>
                <a:gd name="T7" fmla="*/ 190 h 369"/>
                <a:gd name="T8" fmla="*/ 113 w 362"/>
                <a:gd name="T9" fmla="*/ 162 h 369"/>
                <a:gd name="T10" fmla="*/ 125 w 362"/>
                <a:gd name="T11" fmla="*/ 138 h 369"/>
                <a:gd name="T12" fmla="*/ 147 w 362"/>
                <a:gd name="T13" fmla="*/ 121 h 369"/>
                <a:gd name="T14" fmla="*/ 174 w 362"/>
                <a:gd name="T15" fmla="*/ 112 h 369"/>
                <a:gd name="T16" fmla="*/ 202 w 362"/>
                <a:gd name="T17" fmla="*/ 114 h 369"/>
                <a:gd name="T18" fmla="*/ 226 w 362"/>
                <a:gd name="T19" fmla="*/ 128 h 369"/>
                <a:gd name="T20" fmla="*/ 244 w 362"/>
                <a:gd name="T21" fmla="*/ 149 h 369"/>
                <a:gd name="T22" fmla="*/ 252 w 362"/>
                <a:gd name="T23" fmla="*/ 176 h 369"/>
                <a:gd name="T24" fmla="*/ 250 w 362"/>
                <a:gd name="T25" fmla="*/ 205 h 369"/>
                <a:gd name="T26" fmla="*/ 236 w 362"/>
                <a:gd name="T27" fmla="*/ 229 h 369"/>
                <a:gd name="T28" fmla="*/ 215 w 362"/>
                <a:gd name="T29" fmla="*/ 247 h 369"/>
                <a:gd name="T30" fmla="*/ 189 w 362"/>
                <a:gd name="T31" fmla="*/ 254 h 369"/>
                <a:gd name="T32" fmla="*/ 328 w 362"/>
                <a:gd name="T33" fmla="*/ 195 h 369"/>
                <a:gd name="T34" fmla="*/ 354 w 362"/>
                <a:gd name="T35" fmla="*/ 144 h 369"/>
                <a:gd name="T36" fmla="*/ 361 w 362"/>
                <a:gd name="T37" fmla="*/ 136 h 369"/>
                <a:gd name="T38" fmla="*/ 360 w 362"/>
                <a:gd name="T39" fmla="*/ 124 h 369"/>
                <a:gd name="T40" fmla="*/ 316 w 362"/>
                <a:gd name="T41" fmla="*/ 53 h 369"/>
                <a:gd name="T42" fmla="*/ 304 w 362"/>
                <a:gd name="T43" fmla="*/ 52 h 369"/>
                <a:gd name="T44" fmla="*/ 256 w 362"/>
                <a:gd name="T45" fmla="*/ 56 h 369"/>
                <a:gd name="T46" fmla="*/ 236 w 362"/>
                <a:gd name="T47" fmla="*/ 10 h 369"/>
                <a:gd name="T48" fmla="*/ 229 w 362"/>
                <a:gd name="T49" fmla="*/ 2 h 369"/>
                <a:gd name="T50" fmla="*/ 146 w 362"/>
                <a:gd name="T51" fmla="*/ 0 h 369"/>
                <a:gd name="T52" fmla="*/ 135 w 362"/>
                <a:gd name="T53" fmla="*/ 3 h 369"/>
                <a:gd name="T54" fmla="*/ 131 w 362"/>
                <a:gd name="T55" fmla="*/ 14 h 369"/>
                <a:gd name="T56" fmla="*/ 99 w 362"/>
                <a:gd name="T57" fmla="*/ 63 h 369"/>
                <a:gd name="T58" fmla="*/ 55 w 362"/>
                <a:gd name="T59" fmla="*/ 51 h 369"/>
                <a:gd name="T60" fmla="*/ 44 w 362"/>
                <a:gd name="T61" fmla="*/ 54 h 369"/>
                <a:gd name="T62" fmla="*/ 1 w 362"/>
                <a:gd name="T63" fmla="*/ 126 h 369"/>
                <a:gd name="T64" fmla="*/ 2 w 362"/>
                <a:gd name="T65" fmla="*/ 139 h 369"/>
                <a:gd name="T66" fmla="*/ 36 w 362"/>
                <a:gd name="T67" fmla="*/ 160 h 369"/>
                <a:gd name="T68" fmla="*/ 36 w 362"/>
                <a:gd name="T69" fmla="*/ 207 h 369"/>
                <a:gd name="T70" fmla="*/ 1 w 362"/>
                <a:gd name="T71" fmla="*/ 230 h 369"/>
                <a:gd name="T72" fmla="*/ 1 w 362"/>
                <a:gd name="T73" fmla="*/ 240 h 369"/>
                <a:gd name="T74" fmla="*/ 44 w 362"/>
                <a:gd name="T75" fmla="*/ 313 h 369"/>
                <a:gd name="T76" fmla="*/ 60 w 362"/>
                <a:gd name="T77" fmla="*/ 314 h 369"/>
                <a:gd name="T78" fmla="*/ 120 w 362"/>
                <a:gd name="T79" fmla="*/ 316 h 369"/>
                <a:gd name="T80" fmla="*/ 132 w 362"/>
                <a:gd name="T81" fmla="*/ 359 h 369"/>
                <a:gd name="T82" fmla="*/ 140 w 362"/>
                <a:gd name="T83" fmla="*/ 368 h 369"/>
                <a:gd name="T84" fmla="*/ 225 w 362"/>
                <a:gd name="T85" fmla="*/ 368 h 369"/>
                <a:gd name="T86" fmla="*/ 233 w 362"/>
                <a:gd name="T87" fmla="*/ 361 h 369"/>
                <a:gd name="T88" fmla="*/ 237 w 362"/>
                <a:gd name="T89" fmla="*/ 321 h 369"/>
                <a:gd name="T90" fmla="*/ 274 w 362"/>
                <a:gd name="T91" fmla="*/ 298 h 369"/>
                <a:gd name="T92" fmla="*/ 310 w 362"/>
                <a:gd name="T93" fmla="*/ 316 h 369"/>
                <a:gd name="T94" fmla="*/ 360 w 362"/>
                <a:gd name="T95" fmla="*/ 243 h 369"/>
                <a:gd name="T96" fmla="*/ 362 w 362"/>
                <a:gd name="T97" fmla="*/ 232 h 369"/>
                <a:gd name="T98" fmla="*/ 354 w 362"/>
                <a:gd name="T99" fmla="*/ 223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62" h="369">
                  <a:moveTo>
                    <a:pt x="181" y="255"/>
                  </a:moveTo>
                  <a:lnTo>
                    <a:pt x="174" y="254"/>
                  </a:lnTo>
                  <a:lnTo>
                    <a:pt x="166" y="253"/>
                  </a:lnTo>
                  <a:lnTo>
                    <a:pt x="160" y="252"/>
                  </a:lnTo>
                  <a:lnTo>
                    <a:pt x="153" y="249"/>
                  </a:lnTo>
                  <a:lnTo>
                    <a:pt x="147" y="247"/>
                  </a:lnTo>
                  <a:lnTo>
                    <a:pt x="141" y="243"/>
                  </a:lnTo>
                  <a:lnTo>
                    <a:pt x="135" y="238"/>
                  </a:lnTo>
                  <a:lnTo>
                    <a:pt x="131" y="234"/>
                  </a:lnTo>
                  <a:lnTo>
                    <a:pt x="125" y="229"/>
                  </a:lnTo>
                  <a:lnTo>
                    <a:pt x="122" y="223"/>
                  </a:lnTo>
                  <a:lnTo>
                    <a:pt x="118" y="218"/>
                  </a:lnTo>
                  <a:lnTo>
                    <a:pt x="115" y="212"/>
                  </a:lnTo>
                  <a:lnTo>
                    <a:pt x="113" y="205"/>
                  </a:lnTo>
                  <a:lnTo>
                    <a:pt x="110" y="198"/>
                  </a:lnTo>
                  <a:lnTo>
                    <a:pt x="109" y="190"/>
                  </a:lnTo>
                  <a:lnTo>
                    <a:pt x="109" y="183"/>
                  </a:lnTo>
                  <a:lnTo>
                    <a:pt x="109" y="176"/>
                  </a:lnTo>
                  <a:lnTo>
                    <a:pt x="110" y="169"/>
                  </a:lnTo>
                  <a:lnTo>
                    <a:pt x="113" y="162"/>
                  </a:lnTo>
                  <a:lnTo>
                    <a:pt x="115" y="156"/>
                  </a:lnTo>
                  <a:lnTo>
                    <a:pt x="118" y="149"/>
                  </a:lnTo>
                  <a:lnTo>
                    <a:pt x="122" y="143"/>
                  </a:lnTo>
                  <a:lnTo>
                    <a:pt x="125" y="138"/>
                  </a:lnTo>
                  <a:lnTo>
                    <a:pt x="131" y="132"/>
                  </a:lnTo>
                  <a:lnTo>
                    <a:pt x="135" y="128"/>
                  </a:lnTo>
                  <a:lnTo>
                    <a:pt x="141" y="124"/>
                  </a:lnTo>
                  <a:lnTo>
                    <a:pt x="147" y="121"/>
                  </a:lnTo>
                  <a:lnTo>
                    <a:pt x="153" y="117"/>
                  </a:lnTo>
                  <a:lnTo>
                    <a:pt x="160" y="114"/>
                  </a:lnTo>
                  <a:lnTo>
                    <a:pt x="166" y="113"/>
                  </a:lnTo>
                  <a:lnTo>
                    <a:pt x="174" y="112"/>
                  </a:lnTo>
                  <a:lnTo>
                    <a:pt x="181" y="111"/>
                  </a:lnTo>
                  <a:lnTo>
                    <a:pt x="189" y="112"/>
                  </a:lnTo>
                  <a:lnTo>
                    <a:pt x="195" y="113"/>
                  </a:lnTo>
                  <a:lnTo>
                    <a:pt x="202" y="114"/>
                  </a:lnTo>
                  <a:lnTo>
                    <a:pt x="209" y="117"/>
                  </a:lnTo>
                  <a:lnTo>
                    <a:pt x="215" y="121"/>
                  </a:lnTo>
                  <a:lnTo>
                    <a:pt x="221" y="124"/>
                  </a:lnTo>
                  <a:lnTo>
                    <a:pt x="226" y="128"/>
                  </a:lnTo>
                  <a:lnTo>
                    <a:pt x="231" y="132"/>
                  </a:lnTo>
                  <a:lnTo>
                    <a:pt x="236" y="138"/>
                  </a:lnTo>
                  <a:lnTo>
                    <a:pt x="240" y="143"/>
                  </a:lnTo>
                  <a:lnTo>
                    <a:pt x="244" y="149"/>
                  </a:lnTo>
                  <a:lnTo>
                    <a:pt x="247" y="156"/>
                  </a:lnTo>
                  <a:lnTo>
                    <a:pt x="250" y="162"/>
                  </a:lnTo>
                  <a:lnTo>
                    <a:pt x="251" y="169"/>
                  </a:lnTo>
                  <a:lnTo>
                    <a:pt x="252" y="176"/>
                  </a:lnTo>
                  <a:lnTo>
                    <a:pt x="253" y="183"/>
                  </a:lnTo>
                  <a:lnTo>
                    <a:pt x="252" y="190"/>
                  </a:lnTo>
                  <a:lnTo>
                    <a:pt x="251" y="198"/>
                  </a:lnTo>
                  <a:lnTo>
                    <a:pt x="250" y="205"/>
                  </a:lnTo>
                  <a:lnTo>
                    <a:pt x="247" y="212"/>
                  </a:lnTo>
                  <a:lnTo>
                    <a:pt x="244" y="218"/>
                  </a:lnTo>
                  <a:lnTo>
                    <a:pt x="240" y="223"/>
                  </a:lnTo>
                  <a:lnTo>
                    <a:pt x="236" y="229"/>
                  </a:lnTo>
                  <a:lnTo>
                    <a:pt x="231" y="234"/>
                  </a:lnTo>
                  <a:lnTo>
                    <a:pt x="226" y="238"/>
                  </a:lnTo>
                  <a:lnTo>
                    <a:pt x="221" y="243"/>
                  </a:lnTo>
                  <a:lnTo>
                    <a:pt x="215" y="247"/>
                  </a:lnTo>
                  <a:lnTo>
                    <a:pt x="209" y="249"/>
                  </a:lnTo>
                  <a:lnTo>
                    <a:pt x="202" y="252"/>
                  </a:lnTo>
                  <a:lnTo>
                    <a:pt x="195" y="253"/>
                  </a:lnTo>
                  <a:lnTo>
                    <a:pt x="189" y="254"/>
                  </a:lnTo>
                  <a:lnTo>
                    <a:pt x="181" y="255"/>
                  </a:lnTo>
                  <a:close/>
                  <a:moveTo>
                    <a:pt x="354" y="223"/>
                  </a:moveTo>
                  <a:lnTo>
                    <a:pt x="327" y="207"/>
                  </a:lnTo>
                  <a:lnTo>
                    <a:pt x="328" y="195"/>
                  </a:lnTo>
                  <a:lnTo>
                    <a:pt x="328" y="183"/>
                  </a:lnTo>
                  <a:lnTo>
                    <a:pt x="328" y="172"/>
                  </a:lnTo>
                  <a:lnTo>
                    <a:pt x="327" y="160"/>
                  </a:lnTo>
                  <a:lnTo>
                    <a:pt x="354" y="144"/>
                  </a:lnTo>
                  <a:lnTo>
                    <a:pt x="357" y="143"/>
                  </a:lnTo>
                  <a:lnTo>
                    <a:pt x="359" y="141"/>
                  </a:lnTo>
                  <a:lnTo>
                    <a:pt x="360" y="139"/>
                  </a:lnTo>
                  <a:lnTo>
                    <a:pt x="361" y="136"/>
                  </a:lnTo>
                  <a:lnTo>
                    <a:pt x="362" y="132"/>
                  </a:lnTo>
                  <a:lnTo>
                    <a:pt x="362" y="129"/>
                  </a:lnTo>
                  <a:lnTo>
                    <a:pt x="361" y="126"/>
                  </a:lnTo>
                  <a:lnTo>
                    <a:pt x="360" y="124"/>
                  </a:lnTo>
                  <a:lnTo>
                    <a:pt x="322" y="59"/>
                  </a:lnTo>
                  <a:lnTo>
                    <a:pt x="320" y="56"/>
                  </a:lnTo>
                  <a:lnTo>
                    <a:pt x="318" y="54"/>
                  </a:lnTo>
                  <a:lnTo>
                    <a:pt x="316" y="53"/>
                  </a:lnTo>
                  <a:lnTo>
                    <a:pt x="313" y="51"/>
                  </a:lnTo>
                  <a:lnTo>
                    <a:pt x="309" y="51"/>
                  </a:lnTo>
                  <a:lnTo>
                    <a:pt x="307" y="51"/>
                  </a:lnTo>
                  <a:lnTo>
                    <a:pt x="304" y="52"/>
                  </a:lnTo>
                  <a:lnTo>
                    <a:pt x="301" y="53"/>
                  </a:lnTo>
                  <a:lnTo>
                    <a:pt x="274" y="69"/>
                  </a:lnTo>
                  <a:lnTo>
                    <a:pt x="266" y="63"/>
                  </a:lnTo>
                  <a:lnTo>
                    <a:pt x="256" y="56"/>
                  </a:lnTo>
                  <a:lnTo>
                    <a:pt x="246" y="51"/>
                  </a:lnTo>
                  <a:lnTo>
                    <a:pt x="237" y="47"/>
                  </a:lnTo>
                  <a:lnTo>
                    <a:pt x="237" y="14"/>
                  </a:lnTo>
                  <a:lnTo>
                    <a:pt x="236" y="10"/>
                  </a:lnTo>
                  <a:lnTo>
                    <a:pt x="236" y="8"/>
                  </a:lnTo>
                  <a:lnTo>
                    <a:pt x="233" y="5"/>
                  </a:lnTo>
                  <a:lnTo>
                    <a:pt x="232" y="3"/>
                  </a:lnTo>
                  <a:lnTo>
                    <a:pt x="229" y="2"/>
                  </a:lnTo>
                  <a:lnTo>
                    <a:pt x="227" y="1"/>
                  </a:lnTo>
                  <a:lnTo>
                    <a:pt x="224" y="0"/>
                  </a:lnTo>
                  <a:lnTo>
                    <a:pt x="222" y="0"/>
                  </a:lnTo>
                  <a:lnTo>
                    <a:pt x="146" y="0"/>
                  </a:lnTo>
                  <a:lnTo>
                    <a:pt x="143" y="0"/>
                  </a:lnTo>
                  <a:lnTo>
                    <a:pt x="140" y="1"/>
                  </a:lnTo>
                  <a:lnTo>
                    <a:pt x="137" y="2"/>
                  </a:lnTo>
                  <a:lnTo>
                    <a:pt x="135" y="3"/>
                  </a:lnTo>
                  <a:lnTo>
                    <a:pt x="134" y="5"/>
                  </a:lnTo>
                  <a:lnTo>
                    <a:pt x="132" y="8"/>
                  </a:lnTo>
                  <a:lnTo>
                    <a:pt x="132" y="10"/>
                  </a:lnTo>
                  <a:lnTo>
                    <a:pt x="131" y="14"/>
                  </a:lnTo>
                  <a:lnTo>
                    <a:pt x="131" y="47"/>
                  </a:lnTo>
                  <a:lnTo>
                    <a:pt x="120" y="52"/>
                  </a:lnTo>
                  <a:lnTo>
                    <a:pt x="109" y="57"/>
                  </a:lnTo>
                  <a:lnTo>
                    <a:pt x="99" y="63"/>
                  </a:lnTo>
                  <a:lnTo>
                    <a:pt x="90" y="69"/>
                  </a:lnTo>
                  <a:lnTo>
                    <a:pt x="61" y="53"/>
                  </a:lnTo>
                  <a:lnTo>
                    <a:pt x="58" y="52"/>
                  </a:lnTo>
                  <a:lnTo>
                    <a:pt x="55" y="51"/>
                  </a:lnTo>
                  <a:lnTo>
                    <a:pt x="53" y="51"/>
                  </a:lnTo>
                  <a:lnTo>
                    <a:pt x="49" y="51"/>
                  </a:lnTo>
                  <a:lnTo>
                    <a:pt x="47" y="52"/>
                  </a:lnTo>
                  <a:lnTo>
                    <a:pt x="44" y="54"/>
                  </a:lnTo>
                  <a:lnTo>
                    <a:pt x="42" y="56"/>
                  </a:lnTo>
                  <a:lnTo>
                    <a:pt x="41" y="59"/>
                  </a:lnTo>
                  <a:lnTo>
                    <a:pt x="2" y="124"/>
                  </a:lnTo>
                  <a:lnTo>
                    <a:pt x="1" y="126"/>
                  </a:lnTo>
                  <a:lnTo>
                    <a:pt x="0" y="129"/>
                  </a:lnTo>
                  <a:lnTo>
                    <a:pt x="0" y="132"/>
                  </a:lnTo>
                  <a:lnTo>
                    <a:pt x="1" y="136"/>
                  </a:lnTo>
                  <a:lnTo>
                    <a:pt x="2" y="139"/>
                  </a:lnTo>
                  <a:lnTo>
                    <a:pt x="3" y="141"/>
                  </a:lnTo>
                  <a:lnTo>
                    <a:pt x="6" y="143"/>
                  </a:lnTo>
                  <a:lnTo>
                    <a:pt x="8" y="144"/>
                  </a:lnTo>
                  <a:lnTo>
                    <a:pt x="36" y="160"/>
                  </a:lnTo>
                  <a:lnTo>
                    <a:pt x="34" y="172"/>
                  </a:lnTo>
                  <a:lnTo>
                    <a:pt x="34" y="183"/>
                  </a:lnTo>
                  <a:lnTo>
                    <a:pt x="34" y="195"/>
                  </a:lnTo>
                  <a:lnTo>
                    <a:pt x="36" y="207"/>
                  </a:lnTo>
                  <a:lnTo>
                    <a:pt x="8" y="223"/>
                  </a:lnTo>
                  <a:lnTo>
                    <a:pt x="6" y="224"/>
                  </a:lnTo>
                  <a:lnTo>
                    <a:pt x="3" y="227"/>
                  </a:lnTo>
                  <a:lnTo>
                    <a:pt x="1" y="230"/>
                  </a:lnTo>
                  <a:lnTo>
                    <a:pt x="0" y="233"/>
                  </a:lnTo>
                  <a:lnTo>
                    <a:pt x="0" y="235"/>
                  </a:lnTo>
                  <a:lnTo>
                    <a:pt x="0" y="237"/>
                  </a:lnTo>
                  <a:lnTo>
                    <a:pt x="1" y="240"/>
                  </a:lnTo>
                  <a:lnTo>
                    <a:pt x="2" y="243"/>
                  </a:lnTo>
                  <a:lnTo>
                    <a:pt x="40" y="309"/>
                  </a:lnTo>
                  <a:lnTo>
                    <a:pt x="42" y="311"/>
                  </a:lnTo>
                  <a:lnTo>
                    <a:pt x="44" y="313"/>
                  </a:lnTo>
                  <a:lnTo>
                    <a:pt x="46" y="314"/>
                  </a:lnTo>
                  <a:lnTo>
                    <a:pt x="48" y="315"/>
                  </a:lnTo>
                  <a:lnTo>
                    <a:pt x="55" y="316"/>
                  </a:lnTo>
                  <a:lnTo>
                    <a:pt x="60" y="314"/>
                  </a:lnTo>
                  <a:lnTo>
                    <a:pt x="90" y="297"/>
                  </a:lnTo>
                  <a:lnTo>
                    <a:pt x="99" y="304"/>
                  </a:lnTo>
                  <a:lnTo>
                    <a:pt x="109" y="310"/>
                  </a:lnTo>
                  <a:lnTo>
                    <a:pt x="120" y="316"/>
                  </a:lnTo>
                  <a:lnTo>
                    <a:pt x="131" y="321"/>
                  </a:lnTo>
                  <a:lnTo>
                    <a:pt x="131" y="354"/>
                  </a:lnTo>
                  <a:lnTo>
                    <a:pt x="132" y="356"/>
                  </a:lnTo>
                  <a:lnTo>
                    <a:pt x="132" y="359"/>
                  </a:lnTo>
                  <a:lnTo>
                    <a:pt x="134" y="361"/>
                  </a:lnTo>
                  <a:lnTo>
                    <a:pt x="135" y="363"/>
                  </a:lnTo>
                  <a:lnTo>
                    <a:pt x="137" y="366"/>
                  </a:lnTo>
                  <a:lnTo>
                    <a:pt x="140" y="368"/>
                  </a:lnTo>
                  <a:lnTo>
                    <a:pt x="143" y="368"/>
                  </a:lnTo>
                  <a:lnTo>
                    <a:pt x="146" y="369"/>
                  </a:lnTo>
                  <a:lnTo>
                    <a:pt x="222" y="369"/>
                  </a:lnTo>
                  <a:lnTo>
                    <a:pt x="225" y="368"/>
                  </a:lnTo>
                  <a:lnTo>
                    <a:pt x="227" y="368"/>
                  </a:lnTo>
                  <a:lnTo>
                    <a:pt x="229" y="366"/>
                  </a:lnTo>
                  <a:lnTo>
                    <a:pt x="232" y="363"/>
                  </a:lnTo>
                  <a:lnTo>
                    <a:pt x="233" y="361"/>
                  </a:lnTo>
                  <a:lnTo>
                    <a:pt x="236" y="359"/>
                  </a:lnTo>
                  <a:lnTo>
                    <a:pt x="236" y="356"/>
                  </a:lnTo>
                  <a:lnTo>
                    <a:pt x="237" y="354"/>
                  </a:lnTo>
                  <a:lnTo>
                    <a:pt x="237" y="321"/>
                  </a:lnTo>
                  <a:lnTo>
                    <a:pt x="246" y="316"/>
                  </a:lnTo>
                  <a:lnTo>
                    <a:pt x="256" y="311"/>
                  </a:lnTo>
                  <a:lnTo>
                    <a:pt x="266" y="305"/>
                  </a:lnTo>
                  <a:lnTo>
                    <a:pt x="274" y="298"/>
                  </a:lnTo>
                  <a:lnTo>
                    <a:pt x="302" y="313"/>
                  </a:lnTo>
                  <a:lnTo>
                    <a:pt x="305" y="315"/>
                  </a:lnTo>
                  <a:lnTo>
                    <a:pt x="307" y="315"/>
                  </a:lnTo>
                  <a:lnTo>
                    <a:pt x="310" y="316"/>
                  </a:lnTo>
                  <a:lnTo>
                    <a:pt x="314" y="316"/>
                  </a:lnTo>
                  <a:lnTo>
                    <a:pt x="319" y="313"/>
                  </a:lnTo>
                  <a:lnTo>
                    <a:pt x="322" y="309"/>
                  </a:lnTo>
                  <a:lnTo>
                    <a:pt x="360" y="243"/>
                  </a:lnTo>
                  <a:lnTo>
                    <a:pt x="362" y="240"/>
                  </a:lnTo>
                  <a:lnTo>
                    <a:pt x="362" y="237"/>
                  </a:lnTo>
                  <a:lnTo>
                    <a:pt x="362" y="234"/>
                  </a:lnTo>
                  <a:lnTo>
                    <a:pt x="362" y="232"/>
                  </a:lnTo>
                  <a:lnTo>
                    <a:pt x="361" y="229"/>
                  </a:lnTo>
                  <a:lnTo>
                    <a:pt x="359" y="227"/>
                  </a:lnTo>
                  <a:lnTo>
                    <a:pt x="357" y="224"/>
                  </a:lnTo>
                  <a:lnTo>
                    <a:pt x="354" y="2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2" name="Freeform 4346" descr="Icon of box and whisker chart. ">
            <a:extLst>
              <a:ext uri="{FF2B5EF4-FFF2-40B4-BE49-F238E27FC236}">
                <a16:creationId xmlns:a16="http://schemas.microsoft.com/office/drawing/2014/main" id="{D131817A-5B27-4718-8BAC-45C9CEDA45D9}"/>
              </a:ext>
            </a:extLst>
          </p:cNvPr>
          <p:cNvSpPr>
            <a:spLocks noEditPoints="1"/>
          </p:cNvSpPr>
          <p:nvPr/>
        </p:nvSpPr>
        <p:spPr bwMode="auto">
          <a:xfrm>
            <a:off x="3967321" y="3532346"/>
            <a:ext cx="345758" cy="345758"/>
          </a:xfrm>
          <a:custGeom>
            <a:avLst/>
            <a:gdLst>
              <a:gd name="T0" fmla="*/ 706 w 898"/>
              <a:gd name="T1" fmla="*/ 479 h 898"/>
              <a:gd name="T2" fmla="*/ 652 w 898"/>
              <a:gd name="T3" fmla="*/ 556 h 898"/>
              <a:gd name="T4" fmla="*/ 632 w 898"/>
              <a:gd name="T5" fmla="*/ 551 h 898"/>
              <a:gd name="T6" fmla="*/ 576 w 898"/>
              <a:gd name="T7" fmla="*/ 477 h 898"/>
              <a:gd name="T8" fmla="*/ 571 w 898"/>
              <a:gd name="T9" fmla="*/ 398 h 898"/>
              <a:gd name="T10" fmla="*/ 628 w 898"/>
              <a:gd name="T11" fmla="*/ 129 h 898"/>
              <a:gd name="T12" fmla="*/ 643 w 898"/>
              <a:gd name="T13" fmla="*/ 114 h 898"/>
              <a:gd name="T14" fmla="*/ 658 w 898"/>
              <a:gd name="T15" fmla="*/ 129 h 898"/>
              <a:gd name="T16" fmla="*/ 717 w 898"/>
              <a:gd name="T17" fmla="*/ 398 h 898"/>
              <a:gd name="T18" fmla="*/ 621 w 898"/>
              <a:gd name="T19" fmla="*/ 758 h 898"/>
              <a:gd name="T20" fmla="*/ 589 w 898"/>
              <a:gd name="T21" fmla="*/ 727 h 898"/>
              <a:gd name="T22" fmla="*/ 589 w 898"/>
              <a:gd name="T23" fmla="*/ 680 h 898"/>
              <a:gd name="T24" fmla="*/ 621 w 898"/>
              <a:gd name="T25" fmla="*/ 648 h 898"/>
              <a:gd name="T26" fmla="*/ 667 w 898"/>
              <a:gd name="T27" fmla="*/ 648 h 898"/>
              <a:gd name="T28" fmla="*/ 699 w 898"/>
              <a:gd name="T29" fmla="*/ 680 h 898"/>
              <a:gd name="T30" fmla="*/ 699 w 898"/>
              <a:gd name="T31" fmla="*/ 727 h 898"/>
              <a:gd name="T32" fmla="*/ 667 w 898"/>
              <a:gd name="T33" fmla="*/ 758 h 898"/>
              <a:gd name="T34" fmla="*/ 536 w 898"/>
              <a:gd name="T35" fmla="*/ 294 h 898"/>
              <a:gd name="T36" fmla="*/ 479 w 898"/>
              <a:gd name="T37" fmla="*/ 546 h 898"/>
              <a:gd name="T38" fmla="*/ 461 w 898"/>
              <a:gd name="T39" fmla="*/ 558 h 898"/>
              <a:gd name="T40" fmla="*/ 450 w 898"/>
              <a:gd name="T41" fmla="*/ 299 h 898"/>
              <a:gd name="T42" fmla="*/ 390 w 898"/>
              <a:gd name="T43" fmla="*/ 287 h 898"/>
              <a:gd name="T44" fmla="*/ 398 w 898"/>
              <a:gd name="T45" fmla="*/ 211 h 898"/>
              <a:gd name="T46" fmla="*/ 454 w 898"/>
              <a:gd name="T47" fmla="*/ 118 h 898"/>
              <a:gd name="T48" fmla="*/ 475 w 898"/>
              <a:gd name="T49" fmla="*/ 118 h 898"/>
              <a:gd name="T50" fmla="*/ 530 w 898"/>
              <a:gd name="T51" fmla="*/ 211 h 898"/>
              <a:gd name="T52" fmla="*/ 465 w 898"/>
              <a:gd name="T53" fmla="*/ 763 h 898"/>
              <a:gd name="T54" fmla="*/ 422 w 898"/>
              <a:gd name="T55" fmla="*/ 745 h 898"/>
              <a:gd name="T56" fmla="*/ 405 w 898"/>
              <a:gd name="T57" fmla="*/ 703 h 898"/>
              <a:gd name="T58" fmla="*/ 422 w 898"/>
              <a:gd name="T59" fmla="*/ 661 h 898"/>
              <a:gd name="T60" fmla="*/ 465 w 898"/>
              <a:gd name="T61" fmla="*/ 643 h 898"/>
              <a:gd name="T62" fmla="*/ 506 w 898"/>
              <a:gd name="T63" fmla="*/ 661 h 898"/>
              <a:gd name="T64" fmla="*/ 525 w 898"/>
              <a:gd name="T65" fmla="*/ 703 h 898"/>
              <a:gd name="T66" fmla="*/ 506 w 898"/>
              <a:gd name="T67" fmla="*/ 745 h 898"/>
              <a:gd name="T68" fmla="*/ 465 w 898"/>
              <a:gd name="T69" fmla="*/ 763 h 898"/>
              <a:gd name="T70" fmla="*/ 318 w 898"/>
              <a:gd name="T71" fmla="*/ 419 h 898"/>
              <a:gd name="T72" fmla="*/ 263 w 898"/>
              <a:gd name="T73" fmla="*/ 556 h 898"/>
              <a:gd name="T74" fmla="*/ 242 w 898"/>
              <a:gd name="T75" fmla="*/ 551 h 898"/>
              <a:gd name="T76" fmla="*/ 186 w 898"/>
              <a:gd name="T77" fmla="*/ 417 h 898"/>
              <a:gd name="T78" fmla="*/ 181 w 898"/>
              <a:gd name="T79" fmla="*/ 339 h 898"/>
              <a:gd name="T80" fmla="*/ 240 w 898"/>
              <a:gd name="T81" fmla="*/ 129 h 898"/>
              <a:gd name="T82" fmla="*/ 255 w 898"/>
              <a:gd name="T83" fmla="*/ 114 h 898"/>
              <a:gd name="T84" fmla="*/ 270 w 898"/>
              <a:gd name="T85" fmla="*/ 129 h 898"/>
              <a:gd name="T86" fmla="*/ 329 w 898"/>
              <a:gd name="T87" fmla="*/ 339 h 898"/>
              <a:gd name="T88" fmla="*/ 231 w 898"/>
              <a:gd name="T89" fmla="*/ 758 h 898"/>
              <a:gd name="T90" fmla="*/ 200 w 898"/>
              <a:gd name="T91" fmla="*/ 727 h 898"/>
              <a:gd name="T92" fmla="*/ 200 w 898"/>
              <a:gd name="T93" fmla="*/ 680 h 898"/>
              <a:gd name="T94" fmla="*/ 231 w 898"/>
              <a:gd name="T95" fmla="*/ 648 h 898"/>
              <a:gd name="T96" fmla="*/ 278 w 898"/>
              <a:gd name="T97" fmla="*/ 648 h 898"/>
              <a:gd name="T98" fmla="*/ 311 w 898"/>
              <a:gd name="T99" fmla="*/ 680 h 898"/>
              <a:gd name="T100" fmla="*/ 311 w 898"/>
              <a:gd name="T101" fmla="*/ 727 h 898"/>
              <a:gd name="T102" fmla="*/ 278 w 898"/>
              <a:gd name="T103" fmla="*/ 758 h 898"/>
              <a:gd name="T104" fmla="*/ 10 w 898"/>
              <a:gd name="T105" fmla="*/ 2 h 898"/>
              <a:gd name="T106" fmla="*/ 1 w 898"/>
              <a:gd name="T107" fmla="*/ 886 h 898"/>
              <a:gd name="T108" fmla="*/ 883 w 898"/>
              <a:gd name="T109" fmla="*/ 898 h 898"/>
              <a:gd name="T110" fmla="*/ 898 w 898"/>
              <a:gd name="T111" fmla="*/ 883 h 898"/>
              <a:gd name="T112" fmla="*/ 886 w 898"/>
              <a:gd name="T113" fmla="*/ 0 h 8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98" h="898">
                <a:moveTo>
                  <a:pt x="718" y="464"/>
                </a:moveTo>
                <a:lnTo>
                  <a:pt x="718" y="467"/>
                </a:lnTo>
                <a:lnTo>
                  <a:pt x="717" y="470"/>
                </a:lnTo>
                <a:lnTo>
                  <a:pt x="716" y="472"/>
                </a:lnTo>
                <a:lnTo>
                  <a:pt x="714" y="474"/>
                </a:lnTo>
                <a:lnTo>
                  <a:pt x="712" y="477"/>
                </a:lnTo>
                <a:lnTo>
                  <a:pt x="710" y="478"/>
                </a:lnTo>
                <a:lnTo>
                  <a:pt x="706" y="479"/>
                </a:lnTo>
                <a:lnTo>
                  <a:pt x="703" y="479"/>
                </a:lnTo>
                <a:lnTo>
                  <a:pt x="658" y="479"/>
                </a:lnTo>
                <a:lnTo>
                  <a:pt x="658" y="543"/>
                </a:lnTo>
                <a:lnTo>
                  <a:pt x="658" y="546"/>
                </a:lnTo>
                <a:lnTo>
                  <a:pt x="657" y="549"/>
                </a:lnTo>
                <a:lnTo>
                  <a:pt x="656" y="551"/>
                </a:lnTo>
                <a:lnTo>
                  <a:pt x="654" y="554"/>
                </a:lnTo>
                <a:lnTo>
                  <a:pt x="652" y="556"/>
                </a:lnTo>
                <a:lnTo>
                  <a:pt x="650" y="557"/>
                </a:lnTo>
                <a:lnTo>
                  <a:pt x="647" y="558"/>
                </a:lnTo>
                <a:lnTo>
                  <a:pt x="643" y="558"/>
                </a:lnTo>
                <a:lnTo>
                  <a:pt x="641" y="558"/>
                </a:lnTo>
                <a:lnTo>
                  <a:pt x="638" y="557"/>
                </a:lnTo>
                <a:lnTo>
                  <a:pt x="636" y="556"/>
                </a:lnTo>
                <a:lnTo>
                  <a:pt x="634" y="554"/>
                </a:lnTo>
                <a:lnTo>
                  <a:pt x="632" y="551"/>
                </a:lnTo>
                <a:lnTo>
                  <a:pt x="631" y="549"/>
                </a:lnTo>
                <a:lnTo>
                  <a:pt x="629" y="546"/>
                </a:lnTo>
                <a:lnTo>
                  <a:pt x="628" y="543"/>
                </a:lnTo>
                <a:lnTo>
                  <a:pt x="628" y="479"/>
                </a:lnTo>
                <a:lnTo>
                  <a:pt x="583" y="479"/>
                </a:lnTo>
                <a:lnTo>
                  <a:pt x="581" y="479"/>
                </a:lnTo>
                <a:lnTo>
                  <a:pt x="578" y="478"/>
                </a:lnTo>
                <a:lnTo>
                  <a:pt x="576" y="477"/>
                </a:lnTo>
                <a:lnTo>
                  <a:pt x="574" y="474"/>
                </a:lnTo>
                <a:lnTo>
                  <a:pt x="572" y="472"/>
                </a:lnTo>
                <a:lnTo>
                  <a:pt x="571" y="470"/>
                </a:lnTo>
                <a:lnTo>
                  <a:pt x="570" y="467"/>
                </a:lnTo>
                <a:lnTo>
                  <a:pt x="570" y="464"/>
                </a:lnTo>
                <a:lnTo>
                  <a:pt x="570" y="404"/>
                </a:lnTo>
                <a:lnTo>
                  <a:pt x="570" y="402"/>
                </a:lnTo>
                <a:lnTo>
                  <a:pt x="571" y="398"/>
                </a:lnTo>
                <a:lnTo>
                  <a:pt x="572" y="396"/>
                </a:lnTo>
                <a:lnTo>
                  <a:pt x="574" y="394"/>
                </a:lnTo>
                <a:lnTo>
                  <a:pt x="576" y="392"/>
                </a:lnTo>
                <a:lnTo>
                  <a:pt x="578" y="391"/>
                </a:lnTo>
                <a:lnTo>
                  <a:pt x="581" y="390"/>
                </a:lnTo>
                <a:lnTo>
                  <a:pt x="583" y="389"/>
                </a:lnTo>
                <a:lnTo>
                  <a:pt x="628" y="389"/>
                </a:lnTo>
                <a:lnTo>
                  <a:pt x="628" y="129"/>
                </a:lnTo>
                <a:lnTo>
                  <a:pt x="629" y="126"/>
                </a:lnTo>
                <a:lnTo>
                  <a:pt x="631" y="123"/>
                </a:lnTo>
                <a:lnTo>
                  <a:pt x="632" y="121"/>
                </a:lnTo>
                <a:lnTo>
                  <a:pt x="634" y="118"/>
                </a:lnTo>
                <a:lnTo>
                  <a:pt x="636" y="117"/>
                </a:lnTo>
                <a:lnTo>
                  <a:pt x="638" y="115"/>
                </a:lnTo>
                <a:lnTo>
                  <a:pt x="641" y="114"/>
                </a:lnTo>
                <a:lnTo>
                  <a:pt x="643" y="114"/>
                </a:lnTo>
                <a:lnTo>
                  <a:pt x="647" y="114"/>
                </a:lnTo>
                <a:lnTo>
                  <a:pt x="650" y="115"/>
                </a:lnTo>
                <a:lnTo>
                  <a:pt x="652" y="117"/>
                </a:lnTo>
                <a:lnTo>
                  <a:pt x="654" y="118"/>
                </a:lnTo>
                <a:lnTo>
                  <a:pt x="656" y="121"/>
                </a:lnTo>
                <a:lnTo>
                  <a:pt x="657" y="123"/>
                </a:lnTo>
                <a:lnTo>
                  <a:pt x="658" y="127"/>
                </a:lnTo>
                <a:lnTo>
                  <a:pt x="658" y="129"/>
                </a:lnTo>
                <a:lnTo>
                  <a:pt x="658" y="389"/>
                </a:lnTo>
                <a:lnTo>
                  <a:pt x="703" y="389"/>
                </a:lnTo>
                <a:lnTo>
                  <a:pt x="706" y="390"/>
                </a:lnTo>
                <a:lnTo>
                  <a:pt x="710" y="391"/>
                </a:lnTo>
                <a:lnTo>
                  <a:pt x="712" y="392"/>
                </a:lnTo>
                <a:lnTo>
                  <a:pt x="714" y="394"/>
                </a:lnTo>
                <a:lnTo>
                  <a:pt x="716" y="396"/>
                </a:lnTo>
                <a:lnTo>
                  <a:pt x="717" y="398"/>
                </a:lnTo>
                <a:lnTo>
                  <a:pt x="718" y="402"/>
                </a:lnTo>
                <a:lnTo>
                  <a:pt x="718" y="404"/>
                </a:lnTo>
                <a:lnTo>
                  <a:pt x="718" y="464"/>
                </a:lnTo>
                <a:close/>
                <a:moveTo>
                  <a:pt x="643" y="763"/>
                </a:moveTo>
                <a:lnTo>
                  <a:pt x="638" y="762"/>
                </a:lnTo>
                <a:lnTo>
                  <a:pt x="632" y="762"/>
                </a:lnTo>
                <a:lnTo>
                  <a:pt x="626" y="760"/>
                </a:lnTo>
                <a:lnTo>
                  <a:pt x="621" y="758"/>
                </a:lnTo>
                <a:lnTo>
                  <a:pt x="616" y="756"/>
                </a:lnTo>
                <a:lnTo>
                  <a:pt x="610" y="753"/>
                </a:lnTo>
                <a:lnTo>
                  <a:pt x="606" y="749"/>
                </a:lnTo>
                <a:lnTo>
                  <a:pt x="602" y="745"/>
                </a:lnTo>
                <a:lnTo>
                  <a:pt x="597" y="741"/>
                </a:lnTo>
                <a:lnTo>
                  <a:pt x="594" y="737"/>
                </a:lnTo>
                <a:lnTo>
                  <a:pt x="591" y="731"/>
                </a:lnTo>
                <a:lnTo>
                  <a:pt x="589" y="727"/>
                </a:lnTo>
                <a:lnTo>
                  <a:pt x="587" y="720"/>
                </a:lnTo>
                <a:lnTo>
                  <a:pt x="586" y="715"/>
                </a:lnTo>
                <a:lnTo>
                  <a:pt x="584" y="710"/>
                </a:lnTo>
                <a:lnTo>
                  <a:pt x="583" y="703"/>
                </a:lnTo>
                <a:lnTo>
                  <a:pt x="584" y="697"/>
                </a:lnTo>
                <a:lnTo>
                  <a:pt x="586" y="692"/>
                </a:lnTo>
                <a:lnTo>
                  <a:pt x="587" y="685"/>
                </a:lnTo>
                <a:lnTo>
                  <a:pt x="589" y="680"/>
                </a:lnTo>
                <a:lnTo>
                  <a:pt x="591" y="674"/>
                </a:lnTo>
                <a:lnTo>
                  <a:pt x="594" y="670"/>
                </a:lnTo>
                <a:lnTo>
                  <a:pt x="597" y="665"/>
                </a:lnTo>
                <a:lnTo>
                  <a:pt x="602" y="661"/>
                </a:lnTo>
                <a:lnTo>
                  <a:pt x="606" y="657"/>
                </a:lnTo>
                <a:lnTo>
                  <a:pt x="610" y="653"/>
                </a:lnTo>
                <a:lnTo>
                  <a:pt x="616" y="651"/>
                </a:lnTo>
                <a:lnTo>
                  <a:pt x="621" y="648"/>
                </a:lnTo>
                <a:lnTo>
                  <a:pt x="626" y="646"/>
                </a:lnTo>
                <a:lnTo>
                  <a:pt x="632" y="645"/>
                </a:lnTo>
                <a:lnTo>
                  <a:pt x="638" y="643"/>
                </a:lnTo>
                <a:lnTo>
                  <a:pt x="643" y="643"/>
                </a:lnTo>
                <a:lnTo>
                  <a:pt x="650" y="643"/>
                </a:lnTo>
                <a:lnTo>
                  <a:pt x="656" y="645"/>
                </a:lnTo>
                <a:lnTo>
                  <a:pt x="662" y="646"/>
                </a:lnTo>
                <a:lnTo>
                  <a:pt x="667" y="648"/>
                </a:lnTo>
                <a:lnTo>
                  <a:pt x="672" y="651"/>
                </a:lnTo>
                <a:lnTo>
                  <a:pt x="678" y="653"/>
                </a:lnTo>
                <a:lnTo>
                  <a:pt x="682" y="657"/>
                </a:lnTo>
                <a:lnTo>
                  <a:pt x="686" y="661"/>
                </a:lnTo>
                <a:lnTo>
                  <a:pt x="690" y="665"/>
                </a:lnTo>
                <a:lnTo>
                  <a:pt x="694" y="670"/>
                </a:lnTo>
                <a:lnTo>
                  <a:pt x="697" y="674"/>
                </a:lnTo>
                <a:lnTo>
                  <a:pt x="699" y="680"/>
                </a:lnTo>
                <a:lnTo>
                  <a:pt x="701" y="685"/>
                </a:lnTo>
                <a:lnTo>
                  <a:pt x="702" y="692"/>
                </a:lnTo>
                <a:lnTo>
                  <a:pt x="703" y="697"/>
                </a:lnTo>
                <a:lnTo>
                  <a:pt x="703" y="703"/>
                </a:lnTo>
                <a:lnTo>
                  <a:pt x="703" y="710"/>
                </a:lnTo>
                <a:lnTo>
                  <a:pt x="702" y="715"/>
                </a:lnTo>
                <a:lnTo>
                  <a:pt x="701" y="720"/>
                </a:lnTo>
                <a:lnTo>
                  <a:pt x="699" y="727"/>
                </a:lnTo>
                <a:lnTo>
                  <a:pt x="697" y="731"/>
                </a:lnTo>
                <a:lnTo>
                  <a:pt x="694" y="737"/>
                </a:lnTo>
                <a:lnTo>
                  <a:pt x="690" y="741"/>
                </a:lnTo>
                <a:lnTo>
                  <a:pt x="686" y="745"/>
                </a:lnTo>
                <a:lnTo>
                  <a:pt x="682" y="749"/>
                </a:lnTo>
                <a:lnTo>
                  <a:pt x="678" y="753"/>
                </a:lnTo>
                <a:lnTo>
                  <a:pt x="672" y="756"/>
                </a:lnTo>
                <a:lnTo>
                  <a:pt x="667" y="758"/>
                </a:lnTo>
                <a:lnTo>
                  <a:pt x="662" y="760"/>
                </a:lnTo>
                <a:lnTo>
                  <a:pt x="656" y="762"/>
                </a:lnTo>
                <a:lnTo>
                  <a:pt x="650" y="762"/>
                </a:lnTo>
                <a:lnTo>
                  <a:pt x="643" y="763"/>
                </a:lnTo>
                <a:close/>
                <a:moveTo>
                  <a:pt x="540" y="284"/>
                </a:moveTo>
                <a:lnTo>
                  <a:pt x="538" y="287"/>
                </a:lnTo>
                <a:lnTo>
                  <a:pt x="537" y="290"/>
                </a:lnTo>
                <a:lnTo>
                  <a:pt x="536" y="294"/>
                </a:lnTo>
                <a:lnTo>
                  <a:pt x="534" y="296"/>
                </a:lnTo>
                <a:lnTo>
                  <a:pt x="532" y="297"/>
                </a:lnTo>
                <a:lnTo>
                  <a:pt x="530" y="298"/>
                </a:lnTo>
                <a:lnTo>
                  <a:pt x="527" y="299"/>
                </a:lnTo>
                <a:lnTo>
                  <a:pt x="525" y="299"/>
                </a:lnTo>
                <a:lnTo>
                  <a:pt x="480" y="299"/>
                </a:lnTo>
                <a:lnTo>
                  <a:pt x="480" y="543"/>
                </a:lnTo>
                <a:lnTo>
                  <a:pt x="479" y="546"/>
                </a:lnTo>
                <a:lnTo>
                  <a:pt x="479" y="549"/>
                </a:lnTo>
                <a:lnTo>
                  <a:pt x="476" y="551"/>
                </a:lnTo>
                <a:lnTo>
                  <a:pt x="475" y="554"/>
                </a:lnTo>
                <a:lnTo>
                  <a:pt x="472" y="556"/>
                </a:lnTo>
                <a:lnTo>
                  <a:pt x="470" y="557"/>
                </a:lnTo>
                <a:lnTo>
                  <a:pt x="467" y="558"/>
                </a:lnTo>
                <a:lnTo>
                  <a:pt x="465" y="558"/>
                </a:lnTo>
                <a:lnTo>
                  <a:pt x="461" y="558"/>
                </a:lnTo>
                <a:lnTo>
                  <a:pt x="458" y="557"/>
                </a:lnTo>
                <a:lnTo>
                  <a:pt x="456" y="556"/>
                </a:lnTo>
                <a:lnTo>
                  <a:pt x="454" y="554"/>
                </a:lnTo>
                <a:lnTo>
                  <a:pt x="452" y="551"/>
                </a:lnTo>
                <a:lnTo>
                  <a:pt x="451" y="549"/>
                </a:lnTo>
                <a:lnTo>
                  <a:pt x="450" y="546"/>
                </a:lnTo>
                <a:lnTo>
                  <a:pt x="450" y="543"/>
                </a:lnTo>
                <a:lnTo>
                  <a:pt x="450" y="299"/>
                </a:lnTo>
                <a:lnTo>
                  <a:pt x="405" y="299"/>
                </a:lnTo>
                <a:lnTo>
                  <a:pt x="402" y="299"/>
                </a:lnTo>
                <a:lnTo>
                  <a:pt x="398" y="298"/>
                </a:lnTo>
                <a:lnTo>
                  <a:pt x="396" y="297"/>
                </a:lnTo>
                <a:lnTo>
                  <a:pt x="394" y="296"/>
                </a:lnTo>
                <a:lnTo>
                  <a:pt x="392" y="294"/>
                </a:lnTo>
                <a:lnTo>
                  <a:pt x="391" y="290"/>
                </a:lnTo>
                <a:lnTo>
                  <a:pt x="390" y="287"/>
                </a:lnTo>
                <a:lnTo>
                  <a:pt x="390" y="284"/>
                </a:lnTo>
                <a:lnTo>
                  <a:pt x="390" y="225"/>
                </a:lnTo>
                <a:lnTo>
                  <a:pt x="390" y="222"/>
                </a:lnTo>
                <a:lnTo>
                  <a:pt x="391" y="219"/>
                </a:lnTo>
                <a:lnTo>
                  <a:pt x="392" y="217"/>
                </a:lnTo>
                <a:lnTo>
                  <a:pt x="394" y="214"/>
                </a:lnTo>
                <a:lnTo>
                  <a:pt x="396" y="212"/>
                </a:lnTo>
                <a:lnTo>
                  <a:pt x="398" y="211"/>
                </a:lnTo>
                <a:lnTo>
                  <a:pt x="402" y="210"/>
                </a:lnTo>
                <a:lnTo>
                  <a:pt x="405" y="210"/>
                </a:lnTo>
                <a:lnTo>
                  <a:pt x="450" y="210"/>
                </a:lnTo>
                <a:lnTo>
                  <a:pt x="450" y="129"/>
                </a:lnTo>
                <a:lnTo>
                  <a:pt x="450" y="126"/>
                </a:lnTo>
                <a:lnTo>
                  <a:pt x="451" y="123"/>
                </a:lnTo>
                <a:lnTo>
                  <a:pt x="452" y="121"/>
                </a:lnTo>
                <a:lnTo>
                  <a:pt x="454" y="118"/>
                </a:lnTo>
                <a:lnTo>
                  <a:pt x="456" y="117"/>
                </a:lnTo>
                <a:lnTo>
                  <a:pt x="458" y="115"/>
                </a:lnTo>
                <a:lnTo>
                  <a:pt x="461" y="114"/>
                </a:lnTo>
                <a:lnTo>
                  <a:pt x="465" y="114"/>
                </a:lnTo>
                <a:lnTo>
                  <a:pt x="467" y="114"/>
                </a:lnTo>
                <a:lnTo>
                  <a:pt x="470" y="115"/>
                </a:lnTo>
                <a:lnTo>
                  <a:pt x="472" y="117"/>
                </a:lnTo>
                <a:lnTo>
                  <a:pt x="475" y="118"/>
                </a:lnTo>
                <a:lnTo>
                  <a:pt x="476" y="121"/>
                </a:lnTo>
                <a:lnTo>
                  <a:pt x="479" y="123"/>
                </a:lnTo>
                <a:lnTo>
                  <a:pt x="479" y="127"/>
                </a:lnTo>
                <a:lnTo>
                  <a:pt x="480" y="129"/>
                </a:lnTo>
                <a:lnTo>
                  <a:pt x="480" y="210"/>
                </a:lnTo>
                <a:lnTo>
                  <a:pt x="525" y="210"/>
                </a:lnTo>
                <a:lnTo>
                  <a:pt x="527" y="210"/>
                </a:lnTo>
                <a:lnTo>
                  <a:pt x="530" y="211"/>
                </a:lnTo>
                <a:lnTo>
                  <a:pt x="532" y="212"/>
                </a:lnTo>
                <a:lnTo>
                  <a:pt x="534" y="214"/>
                </a:lnTo>
                <a:lnTo>
                  <a:pt x="536" y="217"/>
                </a:lnTo>
                <a:lnTo>
                  <a:pt x="537" y="219"/>
                </a:lnTo>
                <a:lnTo>
                  <a:pt x="538" y="222"/>
                </a:lnTo>
                <a:lnTo>
                  <a:pt x="540" y="225"/>
                </a:lnTo>
                <a:lnTo>
                  <a:pt x="540" y="284"/>
                </a:lnTo>
                <a:close/>
                <a:moveTo>
                  <a:pt x="465" y="763"/>
                </a:moveTo>
                <a:lnTo>
                  <a:pt x="458" y="762"/>
                </a:lnTo>
                <a:lnTo>
                  <a:pt x="452" y="762"/>
                </a:lnTo>
                <a:lnTo>
                  <a:pt x="446" y="760"/>
                </a:lnTo>
                <a:lnTo>
                  <a:pt x="441" y="758"/>
                </a:lnTo>
                <a:lnTo>
                  <a:pt x="436" y="756"/>
                </a:lnTo>
                <a:lnTo>
                  <a:pt x="430" y="753"/>
                </a:lnTo>
                <a:lnTo>
                  <a:pt x="426" y="749"/>
                </a:lnTo>
                <a:lnTo>
                  <a:pt x="422" y="745"/>
                </a:lnTo>
                <a:lnTo>
                  <a:pt x="419" y="741"/>
                </a:lnTo>
                <a:lnTo>
                  <a:pt x="414" y="737"/>
                </a:lnTo>
                <a:lnTo>
                  <a:pt x="412" y="731"/>
                </a:lnTo>
                <a:lnTo>
                  <a:pt x="409" y="727"/>
                </a:lnTo>
                <a:lnTo>
                  <a:pt x="407" y="720"/>
                </a:lnTo>
                <a:lnTo>
                  <a:pt x="406" y="715"/>
                </a:lnTo>
                <a:lnTo>
                  <a:pt x="405" y="710"/>
                </a:lnTo>
                <a:lnTo>
                  <a:pt x="405" y="703"/>
                </a:lnTo>
                <a:lnTo>
                  <a:pt x="405" y="697"/>
                </a:lnTo>
                <a:lnTo>
                  <a:pt x="406" y="692"/>
                </a:lnTo>
                <a:lnTo>
                  <a:pt x="407" y="685"/>
                </a:lnTo>
                <a:lnTo>
                  <a:pt x="409" y="680"/>
                </a:lnTo>
                <a:lnTo>
                  <a:pt x="412" y="674"/>
                </a:lnTo>
                <a:lnTo>
                  <a:pt x="414" y="670"/>
                </a:lnTo>
                <a:lnTo>
                  <a:pt x="419" y="665"/>
                </a:lnTo>
                <a:lnTo>
                  <a:pt x="422" y="661"/>
                </a:lnTo>
                <a:lnTo>
                  <a:pt x="426" y="657"/>
                </a:lnTo>
                <a:lnTo>
                  <a:pt x="430" y="653"/>
                </a:lnTo>
                <a:lnTo>
                  <a:pt x="436" y="651"/>
                </a:lnTo>
                <a:lnTo>
                  <a:pt x="441" y="648"/>
                </a:lnTo>
                <a:lnTo>
                  <a:pt x="446" y="646"/>
                </a:lnTo>
                <a:lnTo>
                  <a:pt x="452" y="645"/>
                </a:lnTo>
                <a:lnTo>
                  <a:pt x="458" y="643"/>
                </a:lnTo>
                <a:lnTo>
                  <a:pt x="465" y="643"/>
                </a:lnTo>
                <a:lnTo>
                  <a:pt x="470" y="643"/>
                </a:lnTo>
                <a:lnTo>
                  <a:pt x="476" y="645"/>
                </a:lnTo>
                <a:lnTo>
                  <a:pt x="482" y="646"/>
                </a:lnTo>
                <a:lnTo>
                  <a:pt x="487" y="648"/>
                </a:lnTo>
                <a:lnTo>
                  <a:pt x="492" y="651"/>
                </a:lnTo>
                <a:lnTo>
                  <a:pt x="498" y="653"/>
                </a:lnTo>
                <a:lnTo>
                  <a:pt x="502" y="657"/>
                </a:lnTo>
                <a:lnTo>
                  <a:pt x="506" y="661"/>
                </a:lnTo>
                <a:lnTo>
                  <a:pt x="511" y="665"/>
                </a:lnTo>
                <a:lnTo>
                  <a:pt x="514" y="670"/>
                </a:lnTo>
                <a:lnTo>
                  <a:pt x="517" y="674"/>
                </a:lnTo>
                <a:lnTo>
                  <a:pt x="519" y="680"/>
                </a:lnTo>
                <a:lnTo>
                  <a:pt x="521" y="685"/>
                </a:lnTo>
                <a:lnTo>
                  <a:pt x="522" y="692"/>
                </a:lnTo>
                <a:lnTo>
                  <a:pt x="524" y="697"/>
                </a:lnTo>
                <a:lnTo>
                  <a:pt x="525" y="703"/>
                </a:lnTo>
                <a:lnTo>
                  <a:pt x="524" y="710"/>
                </a:lnTo>
                <a:lnTo>
                  <a:pt x="522" y="715"/>
                </a:lnTo>
                <a:lnTo>
                  <a:pt x="521" y="720"/>
                </a:lnTo>
                <a:lnTo>
                  <a:pt x="519" y="727"/>
                </a:lnTo>
                <a:lnTo>
                  <a:pt x="517" y="731"/>
                </a:lnTo>
                <a:lnTo>
                  <a:pt x="514" y="737"/>
                </a:lnTo>
                <a:lnTo>
                  <a:pt x="511" y="741"/>
                </a:lnTo>
                <a:lnTo>
                  <a:pt x="506" y="745"/>
                </a:lnTo>
                <a:lnTo>
                  <a:pt x="502" y="749"/>
                </a:lnTo>
                <a:lnTo>
                  <a:pt x="498" y="753"/>
                </a:lnTo>
                <a:lnTo>
                  <a:pt x="492" y="756"/>
                </a:lnTo>
                <a:lnTo>
                  <a:pt x="487" y="758"/>
                </a:lnTo>
                <a:lnTo>
                  <a:pt x="482" y="760"/>
                </a:lnTo>
                <a:lnTo>
                  <a:pt x="476" y="762"/>
                </a:lnTo>
                <a:lnTo>
                  <a:pt x="470" y="762"/>
                </a:lnTo>
                <a:lnTo>
                  <a:pt x="465" y="763"/>
                </a:lnTo>
                <a:close/>
                <a:moveTo>
                  <a:pt x="330" y="404"/>
                </a:moveTo>
                <a:lnTo>
                  <a:pt x="330" y="407"/>
                </a:lnTo>
                <a:lnTo>
                  <a:pt x="329" y="410"/>
                </a:lnTo>
                <a:lnTo>
                  <a:pt x="328" y="412"/>
                </a:lnTo>
                <a:lnTo>
                  <a:pt x="326" y="414"/>
                </a:lnTo>
                <a:lnTo>
                  <a:pt x="323" y="417"/>
                </a:lnTo>
                <a:lnTo>
                  <a:pt x="320" y="418"/>
                </a:lnTo>
                <a:lnTo>
                  <a:pt x="318" y="419"/>
                </a:lnTo>
                <a:lnTo>
                  <a:pt x="315" y="419"/>
                </a:lnTo>
                <a:lnTo>
                  <a:pt x="270" y="419"/>
                </a:lnTo>
                <a:lnTo>
                  <a:pt x="270" y="543"/>
                </a:lnTo>
                <a:lnTo>
                  <a:pt x="270" y="546"/>
                </a:lnTo>
                <a:lnTo>
                  <a:pt x="269" y="549"/>
                </a:lnTo>
                <a:lnTo>
                  <a:pt x="268" y="551"/>
                </a:lnTo>
                <a:lnTo>
                  <a:pt x="266" y="554"/>
                </a:lnTo>
                <a:lnTo>
                  <a:pt x="263" y="556"/>
                </a:lnTo>
                <a:lnTo>
                  <a:pt x="260" y="557"/>
                </a:lnTo>
                <a:lnTo>
                  <a:pt x="258" y="558"/>
                </a:lnTo>
                <a:lnTo>
                  <a:pt x="255" y="558"/>
                </a:lnTo>
                <a:lnTo>
                  <a:pt x="252" y="558"/>
                </a:lnTo>
                <a:lnTo>
                  <a:pt x="250" y="557"/>
                </a:lnTo>
                <a:lnTo>
                  <a:pt x="246" y="556"/>
                </a:lnTo>
                <a:lnTo>
                  <a:pt x="244" y="554"/>
                </a:lnTo>
                <a:lnTo>
                  <a:pt x="242" y="551"/>
                </a:lnTo>
                <a:lnTo>
                  <a:pt x="241" y="549"/>
                </a:lnTo>
                <a:lnTo>
                  <a:pt x="240" y="546"/>
                </a:lnTo>
                <a:lnTo>
                  <a:pt x="240" y="543"/>
                </a:lnTo>
                <a:lnTo>
                  <a:pt x="240" y="419"/>
                </a:lnTo>
                <a:lnTo>
                  <a:pt x="195" y="419"/>
                </a:lnTo>
                <a:lnTo>
                  <a:pt x="192" y="419"/>
                </a:lnTo>
                <a:lnTo>
                  <a:pt x="190" y="418"/>
                </a:lnTo>
                <a:lnTo>
                  <a:pt x="186" y="417"/>
                </a:lnTo>
                <a:lnTo>
                  <a:pt x="184" y="414"/>
                </a:lnTo>
                <a:lnTo>
                  <a:pt x="183" y="412"/>
                </a:lnTo>
                <a:lnTo>
                  <a:pt x="181" y="410"/>
                </a:lnTo>
                <a:lnTo>
                  <a:pt x="180" y="407"/>
                </a:lnTo>
                <a:lnTo>
                  <a:pt x="180" y="404"/>
                </a:lnTo>
                <a:lnTo>
                  <a:pt x="180" y="344"/>
                </a:lnTo>
                <a:lnTo>
                  <a:pt x="180" y="342"/>
                </a:lnTo>
                <a:lnTo>
                  <a:pt x="181" y="339"/>
                </a:lnTo>
                <a:lnTo>
                  <a:pt x="183" y="336"/>
                </a:lnTo>
                <a:lnTo>
                  <a:pt x="184" y="334"/>
                </a:lnTo>
                <a:lnTo>
                  <a:pt x="186" y="332"/>
                </a:lnTo>
                <a:lnTo>
                  <a:pt x="190" y="331"/>
                </a:lnTo>
                <a:lnTo>
                  <a:pt x="192" y="330"/>
                </a:lnTo>
                <a:lnTo>
                  <a:pt x="195" y="329"/>
                </a:lnTo>
                <a:lnTo>
                  <a:pt x="240" y="329"/>
                </a:lnTo>
                <a:lnTo>
                  <a:pt x="240" y="129"/>
                </a:lnTo>
                <a:lnTo>
                  <a:pt x="240" y="126"/>
                </a:lnTo>
                <a:lnTo>
                  <a:pt x="241" y="123"/>
                </a:lnTo>
                <a:lnTo>
                  <a:pt x="242" y="121"/>
                </a:lnTo>
                <a:lnTo>
                  <a:pt x="244" y="118"/>
                </a:lnTo>
                <a:lnTo>
                  <a:pt x="246" y="117"/>
                </a:lnTo>
                <a:lnTo>
                  <a:pt x="250" y="115"/>
                </a:lnTo>
                <a:lnTo>
                  <a:pt x="252" y="114"/>
                </a:lnTo>
                <a:lnTo>
                  <a:pt x="255" y="114"/>
                </a:lnTo>
                <a:lnTo>
                  <a:pt x="258" y="114"/>
                </a:lnTo>
                <a:lnTo>
                  <a:pt x="260" y="115"/>
                </a:lnTo>
                <a:lnTo>
                  <a:pt x="263" y="117"/>
                </a:lnTo>
                <a:lnTo>
                  <a:pt x="266" y="118"/>
                </a:lnTo>
                <a:lnTo>
                  <a:pt x="268" y="121"/>
                </a:lnTo>
                <a:lnTo>
                  <a:pt x="269" y="123"/>
                </a:lnTo>
                <a:lnTo>
                  <a:pt x="270" y="127"/>
                </a:lnTo>
                <a:lnTo>
                  <a:pt x="270" y="129"/>
                </a:lnTo>
                <a:lnTo>
                  <a:pt x="270" y="329"/>
                </a:lnTo>
                <a:lnTo>
                  <a:pt x="315" y="329"/>
                </a:lnTo>
                <a:lnTo>
                  <a:pt x="318" y="330"/>
                </a:lnTo>
                <a:lnTo>
                  <a:pt x="320" y="331"/>
                </a:lnTo>
                <a:lnTo>
                  <a:pt x="323" y="332"/>
                </a:lnTo>
                <a:lnTo>
                  <a:pt x="326" y="334"/>
                </a:lnTo>
                <a:lnTo>
                  <a:pt x="328" y="336"/>
                </a:lnTo>
                <a:lnTo>
                  <a:pt x="329" y="339"/>
                </a:lnTo>
                <a:lnTo>
                  <a:pt x="330" y="342"/>
                </a:lnTo>
                <a:lnTo>
                  <a:pt x="330" y="344"/>
                </a:lnTo>
                <a:lnTo>
                  <a:pt x="330" y="404"/>
                </a:lnTo>
                <a:close/>
                <a:moveTo>
                  <a:pt x="255" y="763"/>
                </a:moveTo>
                <a:lnTo>
                  <a:pt x="249" y="762"/>
                </a:lnTo>
                <a:lnTo>
                  <a:pt x="243" y="762"/>
                </a:lnTo>
                <a:lnTo>
                  <a:pt x="237" y="760"/>
                </a:lnTo>
                <a:lnTo>
                  <a:pt x="231" y="758"/>
                </a:lnTo>
                <a:lnTo>
                  <a:pt x="226" y="756"/>
                </a:lnTo>
                <a:lnTo>
                  <a:pt x="222" y="753"/>
                </a:lnTo>
                <a:lnTo>
                  <a:pt x="216" y="749"/>
                </a:lnTo>
                <a:lnTo>
                  <a:pt x="212" y="745"/>
                </a:lnTo>
                <a:lnTo>
                  <a:pt x="209" y="741"/>
                </a:lnTo>
                <a:lnTo>
                  <a:pt x="206" y="737"/>
                </a:lnTo>
                <a:lnTo>
                  <a:pt x="203" y="731"/>
                </a:lnTo>
                <a:lnTo>
                  <a:pt x="200" y="727"/>
                </a:lnTo>
                <a:lnTo>
                  <a:pt x="198" y="720"/>
                </a:lnTo>
                <a:lnTo>
                  <a:pt x="196" y="715"/>
                </a:lnTo>
                <a:lnTo>
                  <a:pt x="195" y="710"/>
                </a:lnTo>
                <a:lnTo>
                  <a:pt x="195" y="703"/>
                </a:lnTo>
                <a:lnTo>
                  <a:pt x="195" y="697"/>
                </a:lnTo>
                <a:lnTo>
                  <a:pt x="196" y="692"/>
                </a:lnTo>
                <a:lnTo>
                  <a:pt x="198" y="685"/>
                </a:lnTo>
                <a:lnTo>
                  <a:pt x="200" y="680"/>
                </a:lnTo>
                <a:lnTo>
                  <a:pt x="203" y="674"/>
                </a:lnTo>
                <a:lnTo>
                  <a:pt x="206" y="670"/>
                </a:lnTo>
                <a:lnTo>
                  <a:pt x="209" y="665"/>
                </a:lnTo>
                <a:lnTo>
                  <a:pt x="212" y="661"/>
                </a:lnTo>
                <a:lnTo>
                  <a:pt x="216" y="657"/>
                </a:lnTo>
                <a:lnTo>
                  <a:pt x="222" y="653"/>
                </a:lnTo>
                <a:lnTo>
                  <a:pt x="226" y="651"/>
                </a:lnTo>
                <a:lnTo>
                  <a:pt x="231" y="648"/>
                </a:lnTo>
                <a:lnTo>
                  <a:pt x="237" y="646"/>
                </a:lnTo>
                <a:lnTo>
                  <a:pt x="243" y="645"/>
                </a:lnTo>
                <a:lnTo>
                  <a:pt x="249" y="643"/>
                </a:lnTo>
                <a:lnTo>
                  <a:pt x="255" y="643"/>
                </a:lnTo>
                <a:lnTo>
                  <a:pt x="261" y="643"/>
                </a:lnTo>
                <a:lnTo>
                  <a:pt x="267" y="645"/>
                </a:lnTo>
                <a:lnTo>
                  <a:pt x="273" y="646"/>
                </a:lnTo>
                <a:lnTo>
                  <a:pt x="278" y="648"/>
                </a:lnTo>
                <a:lnTo>
                  <a:pt x="284" y="651"/>
                </a:lnTo>
                <a:lnTo>
                  <a:pt x="288" y="653"/>
                </a:lnTo>
                <a:lnTo>
                  <a:pt x="293" y="657"/>
                </a:lnTo>
                <a:lnTo>
                  <a:pt x="298" y="661"/>
                </a:lnTo>
                <a:lnTo>
                  <a:pt x="301" y="665"/>
                </a:lnTo>
                <a:lnTo>
                  <a:pt x="304" y="670"/>
                </a:lnTo>
                <a:lnTo>
                  <a:pt x="307" y="674"/>
                </a:lnTo>
                <a:lnTo>
                  <a:pt x="311" y="680"/>
                </a:lnTo>
                <a:lnTo>
                  <a:pt x="312" y="685"/>
                </a:lnTo>
                <a:lnTo>
                  <a:pt x="314" y="692"/>
                </a:lnTo>
                <a:lnTo>
                  <a:pt x="315" y="697"/>
                </a:lnTo>
                <a:lnTo>
                  <a:pt x="315" y="703"/>
                </a:lnTo>
                <a:lnTo>
                  <a:pt x="315" y="710"/>
                </a:lnTo>
                <a:lnTo>
                  <a:pt x="314" y="715"/>
                </a:lnTo>
                <a:lnTo>
                  <a:pt x="312" y="720"/>
                </a:lnTo>
                <a:lnTo>
                  <a:pt x="311" y="727"/>
                </a:lnTo>
                <a:lnTo>
                  <a:pt x="307" y="731"/>
                </a:lnTo>
                <a:lnTo>
                  <a:pt x="304" y="737"/>
                </a:lnTo>
                <a:lnTo>
                  <a:pt x="301" y="741"/>
                </a:lnTo>
                <a:lnTo>
                  <a:pt x="298" y="745"/>
                </a:lnTo>
                <a:lnTo>
                  <a:pt x="293" y="749"/>
                </a:lnTo>
                <a:lnTo>
                  <a:pt x="288" y="753"/>
                </a:lnTo>
                <a:lnTo>
                  <a:pt x="284" y="756"/>
                </a:lnTo>
                <a:lnTo>
                  <a:pt x="278" y="758"/>
                </a:lnTo>
                <a:lnTo>
                  <a:pt x="273" y="760"/>
                </a:lnTo>
                <a:lnTo>
                  <a:pt x="267" y="762"/>
                </a:lnTo>
                <a:lnTo>
                  <a:pt x="261" y="762"/>
                </a:lnTo>
                <a:lnTo>
                  <a:pt x="255" y="763"/>
                </a:lnTo>
                <a:close/>
                <a:moveTo>
                  <a:pt x="883" y="0"/>
                </a:moveTo>
                <a:lnTo>
                  <a:pt x="15" y="0"/>
                </a:lnTo>
                <a:lnTo>
                  <a:pt x="13" y="0"/>
                </a:lnTo>
                <a:lnTo>
                  <a:pt x="10" y="2"/>
                </a:lnTo>
                <a:lnTo>
                  <a:pt x="8" y="3"/>
                </a:lnTo>
                <a:lnTo>
                  <a:pt x="6" y="5"/>
                </a:lnTo>
                <a:lnTo>
                  <a:pt x="3" y="7"/>
                </a:lnTo>
                <a:lnTo>
                  <a:pt x="2" y="10"/>
                </a:lnTo>
                <a:lnTo>
                  <a:pt x="1" y="12"/>
                </a:lnTo>
                <a:lnTo>
                  <a:pt x="0" y="15"/>
                </a:lnTo>
                <a:lnTo>
                  <a:pt x="0" y="883"/>
                </a:lnTo>
                <a:lnTo>
                  <a:pt x="1" y="886"/>
                </a:lnTo>
                <a:lnTo>
                  <a:pt x="2" y="888"/>
                </a:lnTo>
                <a:lnTo>
                  <a:pt x="3" y="892"/>
                </a:lnTo>
                <a:lnTo>
                  <a:pt x="6" y="894"/>
                </a:lnTo>
                <a:lnTo>
                  <a:pt x="8" y="895"/>
                </a:lnTo>
                <a:lnTo>
                  <a:pt x="10" y="897"/>
                </a:lnTo>
                <a:lnTo>
                  <a:pt x="13" y="897"/>
                </a:lnTo>
                <a:lnTo>
                  <a:pt x="15" y="898"/>
                </a:lnTo>
                <a:lnTo>
                  <a:pt x="883" y="898"/>
                </a:lnTo>
                <a:lnTo>
                  <a:pt x="886" y="897"/>
                </a:lnTo>
                <a:lnTo>
                  <a:pt x="888" y="897"/>
                </a:lnTo>
                <a:lnTo>
                  <a:pt x="892" y="895"/>
                </a:lnTo>
                <a:lnTo>
                  <a:pt x="894" y="894"/>
                </a:lnTo>
                <a:lnTo>
                  <a:pt x="896" y="892"/>
                </a:lnTo>
                <a:lnTo>
                  <a:pt x="897" y="888"/>
                </a:lnTo>
                <a:lnTo>
                  <a:pt x="898" y="886"/>
                </a:lnTo>
                <a:lnTo>
                  <a:pt x="898" y="883"/>
                </a:lnTo>
                <a:lnTo>
                  <a:pt x="898" y="15"/>
                </a:lnTo>
                <a:lnTo>
                  <a:pt x="898" y="12"/>
                </a:lnTo>
                <a:lnTo>
                  <a:pt x="897" y="10"/>
                </a:lnTo>
                <a:lnTo>
                  <a:pt x="896" y="7"/>
                </a:lnTo>
                <a:lnTo>
                  <a:pt x="894" y="5"/>
                </a:lnTo>
                <a:lnTo>
                  <a:pt x="892" y="3"/>
                </a:lnTo>
                <a:lnTo>
                  <a:pt x="888" y="2"/>
                </a:lnTo>
                <a:lnTo>
                  <a:pt x="886" y="0"/>
                </a:lnTo>
                <a:lnTo>
                  <a:pt x="883" y="0"/>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329971519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23B437A-BF3F-3148-802D-C446CA40E897}"/>
              </a:ext>
            </a:extLst>
          </p:cNvPr>
          <p:cNvSpPr txBox="1"/>
          <p:nvPr/>
        </p:nvSpPr>
        <p:spPr>
          <a:xfrm>
            <a:off x="282358" y="225468"/>
            <a:ext cx="6243702" cy="523220"/>
          </a:xfrm>
          <a:prstGeom prst="rect">
            <a:avLst/>
          </a:prstGeom>
          <a:noFill/>
        </p:spPr>
        <p:txBody>
          <a:bodyPr wrap="square" rtlCol="0">
            <a:spAutoFit/>
          </a:bodyPr>
          <a:lstStyle/>
          <a:p>
            <a:r>
              <a:rPr lang="en-US" sz="2800" b="1" dirty="0"/>
              <a:t>Next, a look at North Carolina…</a:t>
            </a:r>
          </a:p>
        </p:txBody>
      </p:sp>
      <p:pic>
        <p:nvPicPr>
          <p:cNvPr id="6" name="Picture 5">
            <a:extLst>
              <a:ext uri="{FF2B5EF4-FFF2-40B4-BE49-F238E27FC236}">
                <a16:creationId xmlns:a16="http://schemas.microsoft.com/office/drawing/2014/main" id="{C2F5872D-68CA-D845-824C-8E6881D57FB6}"/>
              </a:ext>
            </a:extLst>
          </p:cNvPr>
          <p:cNvPicPr>
            <a:picLocks noChangeAspect="1"/>
          </p:cNvPicPr>
          <p:nvPr/>
        </p:nvPicPr>
        <p:blipFill>
          <a:blip r:embed="rId2"/>
          <a:stretch>
            <a:fillRect/>
          </a:stretch>
        </p:blipFill>
        <p:spPr>
          <a:xfrm>
            <a:off x="603337" y="1386214"/>
            <a:ext cx="5080000" cy="3810000"/>
          </a:xfrm>
          <a:prstGeom prst="rect">
            <a:avLst/>
          </a:prstGeom>
        </p:spPr>
      </p:pic>
      <p:graphicFrame>
        <p:nvGraphicFramePr>
          <p:cNvPr id="7" name="Chart 6">
            <a:extLst>
              <a:ext uri="{FF2B5EF4-FFF2-40B4-BE49-F238E27FC236}">
                <a16:creationId xmlns:a16="http://schemas.microsoft.com/office/drawing/2014/main" id="{531296FF-127C-A04E-A241-AE1992BD466D}"/>
              </a:ext>
            </a:extLst>
          </p:cNvPr>
          <p:cNvGraphicFramePr>
            <a:graphicFrameLocks/>
          </p:cNvGraphicFramePr>
          <p:nvPr>
            <p:extLst>
              <p:ext uri="{D42A27DB-BD31-4B8C-83A1-F6EECF244321}">
                <p14:modId xmlns:p14="http://schemas.microsoft.com/office/powerpoint/2010/main" val="1137097703"/>
              </p:ext>
            </p:extLst>
          </p:nvPr>
        </p:nvGraphicFramePr>
        <p:xfrm>
          <a:off x="6866350" y="685800"/>
          <a:ext cx="4572000" cy="27432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8" name="Chart 7">
            <a:extLst>
              <a:ext uri="{FF2B5EF4-FFF2-40B4-BE49-F238E27FC236}">
                <a16:creationId xmlns:a16="http://schemas.microsoft.com/office/drawing/2014/main" id="{2862A943-B63D-A941-A5C8-0C7D8582E0D7}"/>
              </a:ext>
            </a:extLst>
          </p:cNvPr>
          <p:cNvGraphicFramePr>
            <a:graphicFrameLocks/>
          </p:cNvGraphicFramePr>
          <p:nvPr>
            <p:extLst>
              <p:ext uri="{D42A27DB-BD31-4B8C-83A1-F6EECF244321}">
                <p14:modId xmlns:p14="http://schemas.microsoft.com/office/powerpoint/2010/main" val="368461245"/>
              </p:ext>
            </p:extLst>
          </p:nvPr>
        </p:nvGraphicFramePr>
        <p:xfrm>
          <a:off x="7016663" y="3429000"/>
          <a:ext cx="4572000" cy="274320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241262526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23B437A-BF3F-3148-802D-C446CA40E897}"/>
              </a:ext>
            </a:extLst>
          </p:cNvPr>
          <p:cNvSpPr txBox="1"/>
          <p:nvPr/>
        </p:nvSpPr>
        <p:spPr>
          <a:xfrm>
            <a:off x="282358" y="225468"/>
            <a:ext cx="6243702" cy="523220"/>
          </a:xfrm>
          <a:prstGeom prst="rect">
            <a:avLst/>
          </a:prstGeom>
          <a:noFill/>
        </p:spPr>
        <p:txBody>
          <a:bodyPr wrap="square" rtlCol="0">
            <a:spAutoFit/>
          </a:bodyPr>
          <a:lstStyle/>
          <a:p>
            <a:r>
              <a:rPr lang="en-US" sz="2800" b="1" dirty="0"/>
              <a:t>Finally, a look at Tennessee…</a:t>
            </a:r>
          </a:p>
        </p:txBody>
      </p:sp>
      <p:pic>
        <p:nvPicPr>
          <p:cNvPr id="2" name="Picture 1">
            <a:extLst>
              <a:ext uri="{FF2B5EF4-FFF2-40B4-BE49-F238E27FC236}">
                <a16:creationId xmlns:a16="http://schemas.microsoft.com/office/drawing/2014/main" id="{7834C1CE-3358-B249-8A28-EE3EF4073621}"/>
              </a:ext>
            </a:extLst>
          </p:cNvPr>
          <p:cNvPicPr>
            <a:picLocks noChangeAspect="1"/>
          </p:cNvPicPr>
          <p:nvPr/>
        </p:nvPicPr>
        <p:blipFill>
          <a:blip r:embed="rId2"/>
          <a:stretch>
            <a:fillRect/>
          </a:stretch>
        </p:blipFill>
        <p:spPr>
          <a:xfrm>
            <a:off x="439975" y="2505205"/>
            <a:ext cx="5071887" cy="1279395"/>
          </a:xfrm>
          <a:prstGeom prst="rect">
            <a:avLst/>
          </a:prstGeom>
        </p:spPr>
      </p:pic>
      <p:graphicFrame>
        <p:nvGraphicFramePr>
          <p:cNvPr id="9" name="Chart 8">
            <a:extLst>
              <a:ext uri="{FF2B5EF4-FFF2-40B4-BE49-F238E27FC236}">
                <a16:creationId xmlns:a16="http://schemas.microsoft.com/office/drawing/2014/main" id="{123A74A2-8E77-3842-815A-6F075DF59632}"/>
              </a:ext>
            </a:extLst>
          </p:cNvPr>
          <p:cNvGraphicFramePr>
            <a:graphicFrameLocks/>
          </p:cNvGraphicFramePr>
          <p:nvPr>
            <p:extLst>
              <p:ext uri="{D42A27DB-BD31-4B8C-83A1-F6EECF244321}">
                <p14:modId xmlns:p14="http://schemas.microsoft.com/office/powerpoint/2010/main" val="1444080710"/>
              </p:ext>
            </p:extLst>
          </p:nvPr>
        </p:nvGraphicFramePr>
        <p:xfrm>
          <a:off x="6526060" y="892479"/>
          <a:ext cx="4572000" cy="27432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0" name="Chart 9">
            <a:extLst>
              <a:ext uri="{FF2B5EF4-FFF2-40B4-BE49-F238E27FC236}">
                <a16:creationId xmlns:a16="http://schemas.microsoft.com/office/drawing/2014/main" id="{CA25BCB0-28EF-CC45-87ED-C7E44DD619D8}"/>
              </a:ext>
            </a:extLst>
          </p:cNvPr>
          <p:cNvGraphicFramePr>
            <a:graphicFrameLocks/>
          </p:cNvGraphicFramePr>
          <p:nvPr>
            <p:extLst>
              <p:ext uri="{D42A27DB-BD31-4B8C-83A1-F6EECF244321}">
                <p14:modId xmlns:p14="http://schemas.microsoft.com/office/powerpoint/2010/main" val="1967039438"/>
              </p:ext>
            </p:extLst>
          </p:nvPr>
        </p:nvGraphicFramePr>
        <p:xfrm>
          <a:off x="6526060" y="3635679"/>
          <a:ext cx="4572000" cy="274320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9102614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hidden="1">
            <a:extLst>
              <a:ext uri="{FF2B5EF4-FFF2-40B4-BE49-F238E27FC236}">
                <a16:creationId xmlns:a16="http://schemas.microsoft.com/office/drawing/2014/main" id="{9FDB6406-0CDB-4213-A1B6-DE47D953FED3}"/>
              </a:ext>
            </a:extLst>
          </p:cNvPr>
          <p:cNvSpPr>
            <a:spLocks noGrp="1"/>
          </p:cNvSpPr>
          <p:nvPr>
            <p:ph type="title" idx="4294967295"/>
          </p:nvPr>
        </p:nvSpPr>
        <p:spPr>
          <a:xfrm>
            <a:off x="0" y="365125"/>
            <a:ext cx="10515600" cy="1325563"/>
          </a:xfrm>
        </p:spPr>
        <p:txBody>
          <a:bodyPr/>
          <a:lstStyle/>
          <a:p>
            <a:r>
              <a:rPr lang="en-US" dirty="0"/>
              <a:t>Project analysis slide 3</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1163395"/>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John’s SW Fit in Southeast</a:t>
            </a:r>
          </a:p>
          <a:p>
            <a:pPr algn="ctr"/>
            <a:r>
              <a:rPr lang="en-US" sz="2800" b="1" dirty="0">
                <a:solidFill>
                  <a:schemeClr val="tx1">
                    <a:lumMod val="75000"/>
                    <a:lumOff val="25000"/>
                  </a:schemeClr>
                </a:solidFill>
              </a:rPr>
              <a:t>Discussion</a:t>
            </a:r>
            <a:br>
              <a:rPr lang="en-US" sz="2800" dirty="0">
                <a:solidFill>
                  <a:schemeClr val="tx1">
                    <a:lumMod val="75000"/>
                    <a:lumOff val="25000"/>
                  </a:schemeClr>
                </a:solidFill>
              </a:rPr>
            </a:b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graphicFrame>
        <p:nvGraphicFramePr>
          <p:cNvPr id="7" name="Chart 6">
            <a:extLst>
              <a:ext uri="{FF2B5EF4-FFF2-40B4-BE49-F238E27FC236}">
                <a16:creationId xmlns:a16="http://schemas.microsoft.com/office/drawing/2014/main" id="{DA3B0A71-CE50-9D4A-82FE-87F555792E9C}"/>
              </a:ext>
            </a:extLst>
          </p:cNvPr>
          <p:cNvGraphicFramePr>
            <a:graphicFrameLocks/>
          </p:cNvGraphicFramePr>
          <p:nvPr>
            <p:extLst>
              <p:ext uri="{D42A27DB-BD31-4B8C-83A1-F6EECF244321}">
                <p14:modId xmlns:p14="http://schemas.microsoft.com/office/powerpoint/2010/main" val="4149814598"/>
              </p:ext>
            </p:extLst>
          </p:nvPr>
        </p:nvGraphicFramePr>
        <p:xfrm>
          <a:off x="6096000" y="1329457"/>
          <a:ext cx="5633189" cy="4199085"/>
        </p:xfrm>
        <a:graphic>
          <a:graphicData uri="http://schemas.openxmlformats.org/drawingml/2006/chart">
            <c:chart xmlns:c="http://schemas.openxmlformats.org/drawingml/2006/chart" xmlns:r="http://schemas.openxmlformats.org/officeDocument/2006/relationships" r:id="rId2"/>
          </a:graphicData>
        </a:graphic>
      </p:graphicFrame>
      <p:sp>
        <p:nvSpPr>
          <p:cNvPr id="10" name="TextBox 9">
            <a:extLst>
              <a:ext uri="{FF2B5EF4-FFF2-40B4-BE49-F238E27FC236}">
                <a16:creationId xmlns:a16="http://schemas.microsoft.com/office/drawing/2014/main" id="{6752BE15-59E1-EC44-BCCC-95CD10E4D2BA}"/>
              </a:ext>
            </a:extLst>
          </p:cNvPr>
          <p:cNvSpPr txBox="1"/>
          <p:nvPr/>
        </p:nvSpPr>
        <p:spPr>
          <a:xfrm>
            <a:off x="167308" y="1212166"/>
            <a:ext cx="5814392" cy="3170099"/>
          </a:xfrm>
          <a:prstGeom prst="rect">
            <a:avLst/>
          </a:prstGeom>
          <a:noFill/>
        </p:spPr>
        <p:txBody>
          <a:bodyPr wrap="square" rtlCol="0">
            <a:spAutoFit/>
          </a:bodyPr>
          <a:lstStyle/>
          <a:p>
            <a:pPr marL="285750" indent="-285750">
              <a:buFont typeface="Arial" panose="020B0604020202020204" pitchFamily="34" charset="0"/>
              <a:buChar char="•"/>
            </a:pPr>
            <a:r>
              <a:rPr lang="en-US" dirty="0"/>
              <a:t>Southeast specializes in internet, data-science, IT, and cloud</a:t>
            </a:r>
          </a:p>
          <a:p>
            <a:pPr marL="742950" lvl="1" indent="-285750">
              <a:buFont typeface="Arial" panose="020B0604020202020204" pitchFamily="34" charset="0"/>
              <a:buChar char="•"/>
            </a:pPr>
            <a:r>
              <a:rPr lang="en-US" dirty="0">
                <a:solidFill>
                  <a:srgbClr val="FF0000"/>
                </a:solidFill>
              </a:rPr>
              <a:t>This does not align well with John’s background</a:t>
            </a:r>
          </a:p>
          <a:p>
            <a:pPr lvl="1"/>
            <a:endParaRPr lang="en-US" dirty="0">
              <a:solidFill>
                <a:srgbClr val="FF0000"/>
              </a:solidFill>
            </a:endParaRPr>
          </a:p>
          <a:p>
            <a:pPr marL="285750" indent="-285750">
              <a:buFont typeface="Arial" panose="020B0604020202020204" pitchFamily="34" charset="0"/>
              <a:buChar char="•"/>
            </a:pPr>
            <a:r>
              <a:rPr lang="en-US" dirty="0">
                <a:solidFill>
                  <a:srgbClr val="FF0000"/>
                </a:solidFill>
              </a:rPr>
              <a:t>16%</a:t>
            </a:r>
            <a:r>
              <a:rPr lang="en-US" dirty="0"/>
              <a:t> - Percentage of Opportunities that align well with 	John’s background</a:t>
            </a:r>
          </a:p>
          <a:p>
            <a:pPr marL="285750" indent="-285750">
              <a:buFont typeface="Arial" panose="020B0604020202020204" pitchFamily="34" charset="0"/>
              <a:buChar char="•"/>
            </a:pPr>
            <a:r>
              <a:rPr lang="en-US" dirty="0">
                <a:solidFill>
                  <a:srgbClr val="FF0000"/>
                </a:solidFill>
              </a:rPr>
              <a:t>2,800</a:t>
            </a:r>
            <a:r>
              <a:rPr lang="en-US" dirty="0"/>
              <a:t>- Number of Opportunities that align well with 	John’s background</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sz="1000" dirty="0">
              <a:solidFill>
                <a:srgbClr val="FF0000"/>
              </a:solidFill>
            </a:endParaRPr>
          </a:p>
          <a:p>
            <a:endParaRPr lang="en-US" sz="1000" dirty="0">
              <a:solidFill>
                <a:srgbClr val="FF0000"/>
              </a:solidFill>
            </a:endParaRPr>
          </a:p>
          <a:p>
            <a:r>
              <a:rPr lang="en-US" dirty="0"/>
              <a:t> </a:t>
            </a:r>
          </a:p>
        </p:txBody>
      </p:sp>
      <p:graphicFrame>
        <p:nvGraphicFramePr>
          <p:cNvPr id="4" name="Table 3">
            <a:extLst>
              <a:ext uri="{FF2B5EF4-FFF2-40B4-BE49-F238E27FC236}">
                <a16:creationId xmlns:a16="http://schemas.microsoft.com/office/drawing/2014/main" id="{0B0DC091-3AF9-2146-AB6E-8A44C279327F}"/>
              </a:ext>
            </a:extLst>
          </p:cNvPr>
          <p:cNvGraphicFramePr>
            <a:graphicFrameLocks noGrp="1"/>
          </p:cNvGraphicFramePr>
          <p:nvPr>
            <p:extLst>
              <p:ext uri="{D42A27DB-BD31-4B8C-83A1-F6EECF244321}">
                <p14:modId xmlns:p14="http://schemas.microsoft.com/office/powerpoint/2010/main" val="1586726379"/>
              </p:ext>
            </p:extLst>
          </p:nvPr>
        </p:nvGraphicFramePr>
        <p:xfrm>
          <a:off x="7636244" y="5736844"/>
          <a:ext cx="2552699" cy="812800"/>
        </p:xfrm>
        <a:graphic>
          <a:graphicData uri="http://schemas.openxmlformats.org/drawingml/2006/table">
            <a:tbl>
              <a:tblPr/>
              <a:tblGrid>
                <a:gridCol w="1322330">
                  <a:extLst>
                    <a:ext uri="{9D8B030D-6E8A-4147-A177-3AD203B41FA5}">
                      <a16:colId xmlns:a16="http://schemas.microsoft.com/office/drawing/2014/main" val="3840100805"/>
                    </a:ext>
                  </a:extLst>
                </a:gridCol>
                <a:gridCol w="646895">
                  <a:extLst>
                    <a:ext uri="{9D8B030D-6E8A-4147-A177-3AD203B41FA5}">
                      <a16:colId xmlns:a16="http://schemas.microsoft.com/office/drawing/2014/main" val="1762795375"/>
                    </a:ext>
                  </a:extLst>
                </a:gridCol>
                <a:gridCol w="583474">
                  <a:extLst>
                    <a:ext uri="{9D8B030D-6E8A-4147-A177-3AD203B41FA5}">
                      <a16:colId xmlns:a16="http://schemas.microsoft.com/office/drawing/2014/main" val="799184907"/>
                    </a:ext>
                  </a:extLst>
                </a:gridCol>
              </a:tblGrid>
              <a:tr h="203200">
                <a:tc>
                  <a:txBody>
                    <a:bodyPr/>
                    <a:lstStyle/>
                    <a:p>
                      <a:pPr algn="ctr" fontAlgn="ctr"/>
                      <a:r>
                        <a:rPr lang="en-US" sz="1200" b="1" i="0" u="none" strike="noStrike">
                          <a:solidFill>
                            <a:srgbClr val="000000"/>
                          </a:solidFill>
                          <a:effectLst/>
                          <a:latin typeface="Calibri" panose="020F0502020204030204" pitchFamily="34" charset="0"/>
                        </a:rPr>
                        <a:t>Fit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US" sz="1200" b="1" i="0" u="none" strike="noStrike">
                          <a:solidFill>
                            <a:srgbClr val="000000"/>
                          </a:solidFill>
                          <a:effectLst/>
                          <a:latin typeface="Calibri" panose="020F0502020204030204" pitchFamily="34" charset="0"/>
                        </a:rPr>
                        <a:t>Jobs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US" sz="1200" b="1" i="0" u="none" strike="noStrike">
                          <a:solidFill>
                            <a:srgbClr val="000000"/>
                          </a:solidFill>
                          <a:effectLst/>
                          <a:latin typeface="Calibri" panose="020F0502020204030204" pitchFamily="34" charset="0"/>
                        </a:rPr>
                        <a:t>Perecent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284290613"/>
                  </a:ext>
                </a:extLst>
              </a:tr>
              <a:tr h="203200">
                <a:tc>
                  <a:txBody>
                    <a:bodyPr/>
                    <a:lstStyle/>
                    <a:p>
                      <a:pPr algn="ctr" fontAlgn="ctr"/>
                      <a:r>
                        <a:rPr lang="en-US" sz="1200" b="0" i="0" u="none" strike="noStrike">
                          <a:solidFill>
                            <a:srgbClr val="000000"/>
                          </a:solidFill>
                          <a:effectLst/>
                          <a:latin typeface="Calibri" panose="020F0502020204030204" pitchFamily="34" charset="0"/>
                        </a:rPr>
                        <a:t>Poor</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18906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60%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47574050"/>
                  </a:ext>
                </a:extLst>
              </a:tr>
              <a:tr h="203200">
                <a:tc>
                  <a:txBody>
                    <a:bodyPr/>
                    <a:lstStyle/>
                    <a:p>
                      <a:pPr algn="ctr" fontAlgn="ctr"/>
                      <a:r>
                        <a:rPr lang="en-US" sz="1200" b="0" i="0" u="none" strike="noStrike">
                          <a:solidFill>
                            <a:srgbClr val="000000"/>
                          </a:solidFill>
                          <a:effectLst/>
                          <a:latin typeface="Calibri" panose="020F0502020204030204" pitchFamily="34" charset="0"/>
                        </a:rPr>
                        <a:t>Decent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7323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23%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41544567"/>
                  </a:ext>
                </a:extLst>
              </a:tr>
              <a:tr h="203200">
                <a:tc>
                  <a:txBody>
                    <a:bodyPr/>
                    <a:lstStyle/>
                    <a:p>
                      <a:pPr algn="ctr" fontAlgn="ctr"/>
                      <a:r>
                        <a:rPr lang="en-US" sz="1200" b="0" i="0" u="none" strike="noStrike">
                          <a:solidFill>
                            <a:srgbClr val="000000"/>
                          </a:solidFill>
                          <a:effectLst/>
                          <a:latin typeface="Calibri" panose="020F0502020204030204" pitchFamily="34" charset="0"/>
                        </a:rPr>
                        <a:t>Good</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5145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effectLst/>
                          <a:latin typeface="Calibri" panose="020F0502020204030204" pitchFamily="34" charset="0"/>
                        </a:rPr>
                        <a:t>16%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82437071"/>
                  </a:ext>
                </a:extLst>
              </a:tr>
            </a:tbl>
          </a:graphicData>
        </a:graphic>
      </p:graphicFrame>
    </p:spTree>
    <p:extLst>
      <p:ext uri="{BB962C8B-B14F-4D97-AF65-F5344CB8AC3E}">
        <p14:creationId xmlns:p14="http://schemas.microsoft.com/office/powerpoint/2010/main" val="90868640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hidden="1">
            <a:extLst>
              <a:ext uri="{FF2B5EF4-FFF2-40B4-BE49-F238E27FC236}">
                <a16:creationId xmlns:a16="http://schemas.microsoft.com/office/drawing/2014/main" id="{ED2F5393-91A3-4102-A584-E902285C507A}"/>
              </a:ext>
            </a:extLst>
          </p:cNvPr>
          <p:cNvSpPr>
            <a:spLocks noGrp="1"/>
          </p:cNvSpPr>
          <p:nvPr>
            <p:ph type="title" idx="4294967295"/>
          </p:nvPr>
        </p:nvSpPr>
        <p:spPr>
          <a:xfrm>
            <a:off x="0" y="365125"/>
            <a:ext cx="10515600" cy="1325563"/>
          </a:xfrm>
        </p:spPr>
        <p:txBody>
          <a:bodyPr/>
          <a:lstStyle/>
          <a:p>
            <a:r>
              <a:rPr lang="en-US" dirty="0"/>
              <a:t>Project analysis slide 4</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3877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Decision Tree</a:t>
            </a: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33" name="Oval 32">
            <a:extLst>
              <a:ext uri="{FF2B5EF4-FFF2-40B4-BE49-F238E27FC236}">
                <a16:creationId xmlns:a16="http://schemas.microsoft.com/office/drawing/2014/main" id="{D698A80C-3FAB-C249-89D6-C918FB6CF53B}"/>
              </a:ext>
              <a:ext uri="{C183D7F6-B498-43B3-948B-1728B52AA6E4}">
                <adec:decorative xmlns:adec="http://schemas.microsoft.com/office/drawing/2017/decorative" val="1"/>
              </a:ext>
            </a:extLst>
          </p:cNvPr>
          <p:cNvSpPr/>
          <p:nvPr/>
        </p:nvSpPr>
        <p:spPr>
          <a:xfrm>
            <a:off x="2043112" y="578298"/>
            <a:ext cx="1587500" cy="15875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4" name="Rectangle 33">
            <a:extLst>
              <a:ext uri="{FF2B5EF4-FFF2-40B4-BE49-F238E27FC236}">
                <a16:creationId xmlns:a16="http://schemas.microsoft.com/office/drawing/2014/main" id="{465056BC-F124-384C-BCB8-A141A0081E19}"/>
              </a:ext>
            </a:extLst>
          </p:cNvPr>
          <p:cNvSpPr/>
          <p:nvPr/>
        </p:nvSpPr>
        <p:spPr>
          <a:xfrm>
            <a:off x="2155982" y="1160444"/>
            <a:ext cx="1371600" cy="492443"/>
          </a:xfrm>
          <a:prstGeom prst="rect">
            <a:avLst/>
          </a:prstGeom>
        </p:spPr>
        <p:txBody>
          <a:bodyPr wrap="square" lIns="0" tIns="0" rIns="0" bIns="0" anchor="ctr">
            <a:spAutoFit/>
          </a:bodyPr>
          <a:lstStyle/>
          <a:p>
            <a:pPr algn="ctr"/>
            <a:r>
              <a:rPr lang="en-US" sz="1600" dirty="0">
                <a:solidFill>
                  <a:schemeClr val="bg1"/>
                </a:solidFill>
              </a:rPr>
              <a:t>Move near family</a:t>
            </a:r>
          </a:p>
        </p:txBody>
      </p:sp>
      <p:sp>
        <p:nvSpPr>
          <p:cNvPr id="35" name="Oval 34">
            <a:extLst>
              <a:ext uri="{FF2B5EF4-FFF2-40B4-BE49-F238E27FC236}">
                <a16:creationId xmlns:a16="http://schemas.microsoft.com/office/drawing/2014/main" id="{C994251A-3EDC-2149-8E26-DF32A5AD8EA0}"/>
              </a:ext>
              <a:ext uri="{C183D7F6-B498-43B3-948B-1728B52AA6E4}">
                <adec:decorative xmlns:adec="http://schemas.microsoft.com/office/drawing/2017/decorative" val="1"/>
              </a:ext>
            </a:extLst>
          </p:cNvPr>
          <p:cNvSpPr/>
          <p:nvPr/>
        </p:nvSpPr>
        <p:spPr>
          <a:xfrm>
            <a:off x="7869803" y="634506"/>
            <a:ext cx="1587500" cy="15875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6" name="Rectangle 35">
            <a:extLst>
              <a:ext uri="{FF2B5EF4-FFF2-40B4-BE49-F238E27FC236}">
                <a16:creationId xmlns:a16="http://schemas.microsoft.com/office/drawing/2014/main" id="{9ADEB05C-3DF0-D848-80EB-BBE9BE69AFCD}"/>
              </a:ext>
            </a:extLst>
          </p:cNvPr>
          <p:cNvSpPr/>
          <p:nvPr/>
        </p:nvSpPr>
        <p:spPr>
          <a:xfrm>
            <a:off x="7949266" y="1182034"/>
            <a:ext cx="1371600" cy="492443"/>
          </a:xfrm>
          <a:prstGeom prst="rect">
            <a:avLst/>
          </a:prstGeom>
        </p:spPr>
        <p:txBody>
          <a:bodyPr wrap="square" lIns="0" tIns="0" rIns="0" bIns="0" anchor="ctr">
            <a:spAutoFit/>
          </a:bodyPr>
          <a:lstStyle/>
          <a:p>
            <a:pPr algn="ctr"/>
            <a:r>
              <a:rPr lang="en-US" sz="1600" dirty="0">
                <a:solidFill>
                  <a:schemeClr val="bg1"/>
                </a:solidFill>
              </a:rPr>
              <a:t>Make most money</a:t>
            </a:r>
          </a:p>
        </p:txBody>
      </p:sp>
      <p:sp>
        <p:nvSpPr>
          <p:cNvPr id="38" name="Rectangle 37">
            <a:extLst>
              <a:ext uri="{FF2B5EF4-FFF2-40B4-BE49-F238E27FC236}">
                <a16:creationId xmlns:a16="http://schemas.microsoft.com/office/drawing/2014/main" id="{1C3379C3-7BE1-5C4A-B554-242C37BE5D60}"/>
              </a:ext>
            </a:extLst>
          </p:cNvPr>
          <p:cNvSpPr/>
          <p:nvPr/>
        </p:nvSpPr>
        <p:spPr>
          <a:xfrm>
            <a:off x="9423140" y="1667091"/>
            <a:ext cx="1371600" cy="492443"/>
          </a:xfrm>
          <a:prstGeom prst="rect">
            <a:avLst/>
          </a:prstGeom>
        </p:spPr>
        <p:txBody>
          <a:bodyPr wrap="square" lIns="0" tIns="0" rIns="0" bIns="0" anchor="ctr">
            <a:spAutoFit/>
          </a:bodyPr>
          <a:lstStyle/>
          <a:p>
            <a:pPr algn="ctr"/>
            <a:r>
              <a:rPr lang="en-US" sz="1600" dirty="0">
                <a:solidFill>
                  <a:schemeClr val="bg1"/>
                </a:solidFill>
              </a:rPr>
              <a:t>Management Objectives</a:t>
            </a:r>
          </a:p>
        </p:txBody>
      </p:sp>
      <p:sp>
        <p:nvSpPr>
          <p:cNvPr id="39" name="Oval 38">
            <a:extLst>
              <a:ext uri="{FF2B5EF4-FFF2-40B4-BE49-F238E27FC236}">
                <a16:creationId xmlns:a16="http://schemas.microsoft.com/office/drawing/2014/main" id="{73662F82-93C2-3549-A553-C3FC370E45BE}"/>
              </a:ext>
              <a:ext uri="{C183D7F6-B498-43B3-948B-1728B52AA6E4}">
                <adec:decorative xmlns:adec="http://schemas.microsoft.com/office/drawing/2017/decorative" val="1"/>
              </a:ext>
            </a:extLst>
          </p:cNvPr>
          <p:cNvSpPr/>
          <p:nvPr/>
        </p:nvSpPr>
        <p:spPr>
          <a:xfrm>
            <a:off x="123771" y="2530701"/>
            <a:ext cx="1587500" cy="15875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Software </a:t>
            </a:r>
          </a:p>
          <a:p>
            <a:pPr algn="ctr"/>
            <a:r>
              <a:rPr lang="en-US" sz="1400" dirty="0"/>
              <a:t>Roles</a:t>
            </a:r>
          </a:p>
        </p:txBody>
      </p:sp>
      <p:sp>
        <p:nvSpPr>
          <p:cNvPr id="40" name="Oval 39">
            <a:extLst>
              <a:ext uri="{FF2B5EF4-FFF2-40B4-BE49-F238E27FC236}">
                <a16:creationId xmlns:a16="http://schemas.microsoft.com/office/drawing/2014/main" id="{388DECD3-7BB8-8E48-AD50-10832F0F4336}"/>
              </a:ext>
              <a:ext uri="{C183D7F6-B498-43B3-948B-1728B52AA6E4}">
                <adec:decorative xmlns:adec="http://schemas.microsoft.com/office/drawing/2017/decorative" val="1"/>
              </a:ext>
            </a:extLst>
          </p:cNvPr>
          <p:cNvSpPr/>
          <p:nvPr/>
        </p:nvSpPr>
        <p:spPr>
          <a:xfrm>
            <a:off x="2043112" y="2530701"/>
            <a:ext cx="1587500" cy="15875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Medical Device Roles</a:t>
            </a:r>
          </a:p>
        </p:txBody>
      </p:sp>
      <p:sp>
        <p:nvSpPr>
          <p:cNvPr id="43" name="Oval 42">
            <a:extLst>
              <a:ext uri="{FF2B5EF4-FFF2-40B4-BE49-F238E27FC236}">
                <a16:creationId xmlns:a16="http://schemas.microsoft.com/office/drawing/2014/main" id="{A878C179-0AD4-9F42-87B6-BE39002BAEBD}"/>
              </a:ext>
              <a:ext uri="{C183D7F6-B498-43B3-948B-1728B52AA6E4}">
                <adec:decorative xmlns:adec="http://schemas.microsoft.com/office/drawing/2017/decorative" val="1"/>
              </a:ext>
            </a:extLst>
          </p:cNvPr>
          <p:cNvSpPr/>
          <p:nvPr/>
        </p:nvSpPr>
        <p:spPr>
          <a:xfrm>
            <a:off x="3962453" y="2530701"/>
            <a:ext cx="1587500" cy="15875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Electrical Roles</a:t>
            </a:r>
          </a:p>
        </p:txBody>
      </p:sp>
      <p:sp>
        <p:nvSpPr>
          <p:cNvPr id="2" name="TextBox 1">
            <a:extLst>
              <a:ext uri="{FF2B5EF4-FFF2-40B4-BE49-F238E27FC236}">
                <a16:creationId xmlns:a16="http://schemas.microsoft.com/office/drawing/2014/main" id="{34FA2328-8D54-D543-ABDB-4DA8C095F141}"/>
              </a:ext>
            </a:extLst>
          </p:cNvPr>
          <p:cNvSpPr txBox="1"/>
          <p:nvPr/>
        </p:nvSpPr>
        <p:spPr>
          <a:xfrm>
            <a:off x="2279737" y="4311433"/>
            <a:ext cx="1350875" cy="646331"/>
          </a:xfrm>
          <a:prstGeom prst="rect">
            <a:avLst/>
          </a:prstGeom>
          <a:solidFill>
            <a:srgbClr val="FF0000"/>
          </a:solidFill>
        </p:spPr>
        <p:txBody>
          <a:bodyPr wrap="square" rtlCol="0">
            <a:spAutoFit/>
          </a:bodyPr>
          <a:lstStyle/>
          <a:p>
            <a:pPr marL="171450" indent="-171450">
              <a:buFont typeface="Arial" panose="020B0604020202020204" pitchFamily="34" charset="0"/>
              <a:buChar char="•"/>
            </a:pPr>
            <a:r>
              <a:rPr lang="en-US" sz="1200" dirty="0"/>
              <a:t>Not Ideal</a:t>
            </a:r>
          </a:p>
          <a:p>
            <a:pPr marL="171450" indent="-171450">
              <a:buFont typeface="Arial" panose="020B0604020202020204" pitchFamily="34" charset="0"/>
              <a:buChar char="•"/>
            </a:pPr>
            <a:r>
              <a:rPr lang="en-US" sz="1200" dirty="0"/>
              <a:t>Very small industry in SE</a:t>
            </a:r>
          </a:p>
        </p:txBody>
      </p:sp>
      <p:sp>
        <p:nvSpPr>
          <p:cNvPr id="44" name="TextBox 43">
            <a:extLst>
              <a:ext uri="{FF2B5EF4-FFF2-40B4-BE49-F238E27FC236}">
                <a16:creationId xmlns:a16="http://schemas.microsoft.com/office/drawing/2014/main" id="{8B7D79EF-578B-5B48-B950-A825A9F36B7A}"/>
              </a:ext>
            </a:extLst>
          </p:cNvPr>
          <p:cNvSpPr txBox="1"/>
          <p:nvPr/>
        </p:nvSpPr>
        <p:spPr>
          <a:xfrm>
            <a:off x="4199078" y="4311433"/>
            <a:ext cx="1350875" cy="646331"/>
          </a:xfrm>
          <a:prstGeom prst="rect">
            <a:avLst/>
          </a:prstGeom>
          <a:solidFill>
            <a:srgbClr val="FF0000"/>
          </a:solidFill>
        </p:spPr>
        <p:txBody>
          <a:bodyPr wrap="square" rtlCol="0">
            <a:spAutoFit/>
          </a:bodyPr>
          <a:lstStyle/>
          <a:p>
            <a:pPr marL="171450" indent="-171450">
              <a:buFont typeface="Arial" panose="020B0604020202020204" pitchFamily="34" charset="0"/>
              <a:buChar char="•"/>
            </a:pPr>
            <a:r>
              <a:rPr lang="en-US" sz="1200" dirty="0"/>
              <a:t>Not Ideal</a:t>
            </a:r>
          </a:p>
          <a:p>
            <a:pPr marL="171450" indent="-171450">
              <a:buFont typeface="Arial" panose="020B0604020202020204" pitchFamily="34" charset="0"/>
              <a:buChar char="•"/>
            </a:pPr>
            <a:r>
              <a:rPr lang="en-US" sz="1200" dirty="0"/>
              <a:t>Small industry in SE</a:t>
            </a:r>
          </a:p>
        </p:txBody>
      </p:sp>
      <p:sp>
        <p:nvSpPr>
          <p:cNvPr id="45" name="TextBox 44">
            <a:extLst>
              <a:ext uri="{FF2B5EF4-FFF2-40B4-BE49-F238E27FC236}">
                <a16:creationId xmlns:a16="http://schemas.microsoft.com/office/drawing/2014/main" id="{E78245E0-C398-5F49-8060-1A723E8E33AD}"/>
              </a:ext>
            </a:extLst>
          </p:cNvPr>
          <p:cNvSpPr txBox="1"/>
          <p:nvPr/>
        </p:nvSpPr>
        <p:spPr>
          <a:xfrm>
            <a:off x="242083" y="4311433"/>
            <a:ext cx="1350875" cy="646331"/>
          </a:xfrm>
          <a:prstGeom prst="rect">
            <a:avLst/>
          </a:prstGeom>
          <a:solidFill>
            <a:srgbClr val="92D050"/>
          </a:solidFill>
        </p:spPr>
        <p:txBody>
          <a:bodyPr wrap="square" rtlCol="0">
            <a:spAutoFit/>
          </a:bodyPr>
          <a:lstStyle/>
          <a:p>
            <a:pPr marL="171450" indent="-171450">
              <a:buFont typeface="Arial" panose="020B0604020202020204" pitchFamily="34" charset="0"/>
              <a:buChar char="•"/>
            </a:pPr>
            <a:r>
              <a:rPr lang="en-US" sz="1200" dirty="0"/>
              <a:t>Ideal</a:t>
            </a:r>
          </a:p>
          <a:p>
            <a:pPr marL="171450" indent="-171450">
              <a:buFont typeface="Arial" panose="020B0604020202020204" pitchFamily="34" charset="0"/>
              <a:buChar char="•"/>
            </a:pPr>
            <a:r>
              <a:rPr lang="en-US" sz="1200" dirty="0"/>
              <a:t>Healthy  industry in SE</a:t>
            </a:r>
          </a:p>
        </p:txBody>
      </p:sp>
      <p:cxnSp>
        <p:nvCxnSpPr>
          <p:cNvPr id="5" name="Straight Arrow Connector 4">
            <a:extLst>
              <a:ext uri="{FF2B5EF4-FFF2-40B4-BE49-F238E27FC236}">
                <a16:creationId xmlns:a16="http://schemas.microsoft.com/office/drawing/2014/main" id="{1C0E7E0B-33DA-6C40-AEFB-28918985D253}"/>
              </a:ext>
            </a:extLst>
          </p:cNvPr>
          <p:cNvCxnSpPr/>
          <p:nvPr/>
        </p:nvCxnSpPr>
        <p:spPr>
          <a:xfrm flipH="1">
            <a:off x="1327759" y="1913312"/>
            <a:ext cx="828223" cy="6173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72679F69-EE3A-CB4D-879E-A1F9D3C57CE5}"/>
              </a:ext>
            </a:extLst>
          </p:cNvPr>
          <p:cNvCxnSpPr>
            <a:cxnSpLocks/>
          </p:cNvCxnSpPr>
          <p:nvPr/>
        </p:nvCxnSpPr>
        <p:spPr>
          <a:xfrm>
            <a:off x="3460565" y="1953720"/>
            <a:ext cx="885400" cy="5769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9" name="Oval 48">
            <a:extLst>
              <a:ext uri="{FF2B5EF4-FFF2-40B4-BE49-F238E27FC236}">
                <a16:creationId xmlns:a16="http://schemas.microsoft.com/office/drawing/2014/main" id="{C627FEB9-5733-D749-AC67-BE03374F4DE8}"/>
              </a:ext>
              <a:ext uri="{C183D7F6-B498-43B3-948B-1728B52AA6E4}">
                <adec:decorative xmlns:adec="http://schemas.microsoft.com/office/drawing/2017/decorative" val="1"/>
              </a:ext>
            </a:extLst>
          </p:cNvPr>
          <p:cNvSpPr/>
          <p:nvPr/>
        </p:nvSpPr>
        <p:spPr>
          <a:xfrm>
            <a:off x="5950462" y="2563439"/>
            <a:ext cx="1587500" cy="15875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Software </a:t>
            </a:r>
          </a:p>
          <a:p>
            <a:pPr algn="ctr"/>
            <a:r>
              <a:rPr lang="en-US" sz="1400" dirty="0"/>
              <a:t>Roles</a:t>
            </a:r>
          </a:p>
        </p:txBody>
      </p:sp>
      <p:sp>
        <p:nvSpPr>
          <p:cNvPr id="50" name="Oval 49">
            <a:extLst>
              <a:ext uri="{FF2B5EF4-FFF2-40B4-BE49-F238E27FC236}">
                <a16:creationId xmlns:a16="http://schemas.microsoft.com/office/drawing/2014/main" id="{9290D658-0343-BC4F-A100-A2C0FCAEA9F6}"/>
              </a:ext>
              <a:ext uri="{C183D7F6-B498-43B3-948B-1728B52AA6E4}">
                <adec:decorative xmlns:adec="http://schemas.microsoft.com/office/drawing/2017/decorative" val="1"/>
              </a:ext>
            </a:extLst>
          </p:cNvPr>
          <p:cNvSpPr/>
          <p:nvPr/>
        </p:nvSpPr>
        <p:spPr>
          <a:xfrm>
            <a:off x="7869803" y="2563439"/>
            <a:ext cx="1587500" cy="15875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Medical Device Roles</a:t>
            </a:r>
          </a:p>
        </p:txBody>
      </p:sp>
      <p:sp>
        <p:nvSpPr>
          <p:cNvPr id="51" name="Oval 50">
            <a:extLst>
              <a:ext uri="{FF2B5EF4-FFF2-40B4-BE49-F238E27FC236}">
                <a16:creationId xmlns:a16="http://schemas.microsoft.com/office/drawing/2014/main" id="{B50E61B4-9C38-7F40-BFB8-51CA7BB7B829}"/>
              </a:ext>
              <a:ext uri="{C183D7F6-B498-43B3-948B-1728B52AA6E4}">
                <adec:decorative xmlns:adec="http://schemas.microsoft.com/office/drawing/2017/decorative" val="1"/>
              </a:ext>
            </a:extLst>
          </p:cNvPr>
          <p:cNvSpPr/>
          <p:nvPr/>
        </p:nvSpPr>
        <p:spPr>
          <a:xfrm>
            <a:off x="9789144" y="2563439"/>
            <a:ext cx="1587500" cy="15875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Electrical Roles</a:t>
            </a:r>
          </a:p>
        </p:txBody>
      </p:sp>
      <p:sp>
        <p:nvSpPr>
          <p:cNvPr id="52" name="TextBox 51">
            <a:extLst>
              <a:ext uri="{FF2B5EF4-FFF2-40B4-BE49-F238E27FC236}">
                <a16:creationId xmlns:a16="http://schemas.microsoft.com/office/drawing/2014/main" id="{C43ED872-B507-534E-BA9C-54A44C78424B}"/>
              </a:ext>
            </a:extLst>
          </p:cNvPr>
          <p:cNvSpPr txBox="1"/>
          <p:nvPr/>
        </p:nvSpPr>
        <p:spPr>
          <a:xfrm>
            <a:off x="8106428" y="4344171"/>
            <a:ext cx="1350875" cy="830997"/>
          </a:xfrm>
          <a:prstGeom prst="rect">
            <a:avLst/>
          </a:prstGeom>
          <a:solidFill>
            <a:srgbClr val="92D050"/>
          </a:solidFill>
        </p:spPr>
        <p:txBody>
          <a:bodyPr wrap="square" rtlCol="0">
            <a:spAutoFit/>
          </a:bodyPr>
          <a:lstStyle/>
          <a:p>
            <a:pPr marL="171450" indent="-171450">
              <a:buFont typeface="Arial" panose="020B0604020202020204" pitchFamily="34" charset="0"/>
              <a:buChar char="•"/>
            </a:pPr>
            <a:r>
              <a:rPr lang="en-US" sz="1200" dirty="0"/>
              <a:t>Not enough data</a:t>
            </a:r>
          </a:p>
          <a:p>
            <a:pPr marL="171450" indent="-171450">
              <a:buFont typeface="Arial" panose="020B0604020202020204" pitchFamily="34" charset="0"/>
              <a:buChar char="•"/>
            </a:pPr>
            <a:r>
              <a:rPr lang="en-US" sz="1200" dirty="0"/>
              <a:t>Not enough data</a:t>
            </a:r>
          </a:p>
        </p:txBody>
      </p:sp>
      <p:sp>
        <p:nvSpPr>
          <p:cNvPr id="54" name="TextBox 53">
            <a:extLst>
              <a:ext uri="{FF2B5EF4-FFF2-40B4-BE49-F238E27FC236}">
                <a16:creationId xmlns:a16="http://schemas.microsoft.com/office/drawing/2014/main" id="{C47B10E8-E7E9-154D-9A47-0B210BC61CEF}"/>
              </a:ext>
            </a:extLst>
          </p:cNvPr>
          <p:cNvSpPr txBox="1"/>
          <p:nvPr/>
        </p:nvSpPr>
        <p:spPr>
          <a:xfrm>
            <a:off x="6068774" y="4344171"/>
            <a:ext cx="1350875" cy="830997"/>
          </a:xfrm>
          <a:prstGeom prst="rect">
            <a:avLst/>
          </a:prstGeom>
          <a:solidFill>
            <a:srgbClr val="92D050"/>
          </a:solidFill>
        </p:spPr>
        <p:txBody>
          <a:bodyPr wrap="square" rtlCol="0">
            <a:spAutoFit/>
          </a:bodyPr>
          <a:lstStyle/>
          <a:p>
            <a:pPr marL="171450" indent="-171450">
              <a:buFont typeface="Arial" panose="020B0604020202020204" pitchFamily="34" charset="0"/>
              <a:buChar char="•"/>
            </a:pPr>
            <a:r>
              <a:rPr lang="en-US" sz="1200" dirty="0"/>
              <a:t>$3,000,000 through age 50</a:t>
            </a:r>
          </a:p>
          <a:p>
            <a:pPr marL="171450" indent="-171450">
              <a:buFont typeface="Arial" panose="020B0604020202020204" pitchFamily="34" charset="0"/>
              <a:buChar char="•"/>
            </a:pPr>
            <a:r>
              <a:rPr lang="en-US" sz="1200" dirty="0"/>
              <a:t>Top out: 160k/year</a:t>
            </a:r>
          </a:p>
        </p:txBody>
      </p:sp>
      <p:cxnSp>
        <p:nvCxnSpPr>
          <p:cNvPr id="55" name="Straight Arrow Connector 54">
            <a:extLst>
              <a:ext uri="{FF2B5EF4-FFF2-40B4-BE49-F238E27FC236}">
                <a16:creationId xmlns:a16="http://schemas.microsoft.com/office/drawing/2014/main" id="{DFAA4ED8-6FE6-3743-918F-55453457C8DA}"/>
              </a:ext>
            </a:extLst>
          </p:cNvPr>
          <p:cNvCxnSpPr/>
          <p:nvPr/>
        </p:nvCxnSpPr>
        <p:spPr>
          <a:xfrm flipH="1">
            <a:off x="7017814" y="1933515"/>
            <a:ext cx="828223" cy="6173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C162842A-1C12-AF40-9727-5CD7D1A59A05}"/>
              </a:ext>
            </a:extLst>
          </p:cNvPr>
          <p:cNvCxnSpPr>
            <a:cxnSpLocks/>
          </p:cNvCxnSpPr>
          <p:nvPr/>
        </p:nvCxnSpPr>
        <p:spPr>
          <a:xfrm>
            <a:off x="9399374" y="1902280"/>
            <a:ext cx="885400" cy="5769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041B069A-F0FC-5443-BA0D-6B16A8998D1B}"/>
              </a:ext>
            </a:extLst>
          </p:cNvPr>
          <p:cNvSpPr txBox="1"/>
          <p:nvPr/>
        </p:nvSpPr>
        <p:spPr>
          <a:xfrm>
            <a:off x="10025769" y="4344171"/>
            <a:ext cx="1350875" cy="830997"/>
          </a:xfrm>
          <a:prstGeom prst="rect">
            <a:avLst/>
          </a:prstGeom>
          <a:solidFill>
            <a:srgbClr val="92D050"/>
          </a:solidFill>
        </p:spPr>
        <p:txBody>
          <a:bodyPr wrap="square" rtlCol="0">
            <a:spAutoFit/>
          </a:bodyPr>
          <a:lstStyle/>
          <a:p>
            <a:pPr marL="171450" indent="-171450">
              <a:buFont typeface="Arial" panose="020B0604020202020204" pitchFamily="34" charset="0"/>
              <a:buChar char="•"/>
            </a:pPr>
            <a:r>
              <a:rPr lang="en-US" sz="1200" dirty="0"/>
              <a:t>$2,700,000 through age 50</a:t>
            </a:r>
          </a:p>
          <a:p>
            <a:pPr marL="171450" indent="-171450">
              <a:buFont typeface="Arial" panose="020B0604020202020204" pitchFamily="34" charset="0"/>
              <a:buChar char="•"/>
            </a:pPr>
            <a:r>
              <a:rPr lang="en-US" sz="1200" dirty="0"/>
              <a:t>Top out: 145k/year</a:t>
            </a:r>
          </a:p>
        </p:txBody>
      </p:sp>
    </p:spTree>
    <p:extLst>
      <p:ext uri="{BB962C8B-B14F-4D97-AF65-F5344CB8AC3E}">
        <p14:creationId xmlns:p14="http://schemas.microsoft.com/office/powerpoint/2010/main" val="32175038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hidden="1">
            <a:extLst>
              <a:ext uri="{FF2B5EF4-FFF2-40B4-BE49-F238E27FC236}">
                <a16:creationId xmlns:a16="http://schemas.microsoft.com/office/drawing/2014/main" id="{ED2F5393-91A3-4102-A584-E902285C507A}"/>
              </a:ext>
            </a:extLst>
          </p:cNvPr>
          <p:cNvSpPr>
            <a:spLocks noGrp="1"/>
          </p:cNvSpPr>
          <p:nvPr>
            <p:ph type="title" idx="4294967295"/>
          </p:nvPr>
        </p:nvSpPr>
        <p:spPr>
          <a:xfrm>
            <a:off x="0" y="365125"/>
            <a:ext cx="10515600" cy="1325563"/>
          </a:xfrm>
        </p:spPr>
        <p:txBody>
          <a:bodyPr/>
          <a:lstStyle/>
          <a:p>
            <a:r>
              <a:rPr lang="en-US" dirty="0"/>
              <a:t>Project analysis slide 4</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3877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Decision Tree</a:t>
            </a: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33" name="Oval 32">
            <a:extLst>
              <a:ext uri="{FF2B5EF4-FFF2-40B4-BE49-F238E27FC236}">
                <a16:creationId xmlns:a16="http://schemas.microsoft.com/office/drawing/2014/main" id="{D698A80C-3FAB-C249-89D6-C918FB6CF53B}"/>
              </a:ext>
              <a:ext uri="{C183D7F6-B498-43B3-948B-1728B52AA6E4}">
                <adec:decorative xmlns:adec="http://schemas.microsoft.com/office/drawing/2017/decorative" val="1"/>
              </a:ext>
            </a:extLst>
          </p:cNvPr>
          <p:cNvSpPr/>
          <p:nvPr/>
        </p:nvSpPr>
        <p:spPr>
          <a:xfrm>
            <a:off x="2043112" y="578298"/>
            <a:ext cx="1587500" cy="15875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4" name="Rectangle 33">
            <a:extLst>
              <a:ext uri="{FF2B5EF4-FFF2-40B4-BE49-F238E27FC236}">
                <a16:creationId xmlns:a16="http://schemas.microsoft.com/office/drawing/2014/main" id="{465056BC-F124-384C-BCB8-A141A0081E19}"/>
              </a:ext>
            </a:extLst>
          </p:cNvPr>
          <p:cNvSpPr/>
          <p:nvPr/>
        </p:nvSpPr>
        <p:spPr>
          <a:xfrm>
            <a:off x="2155982" y="1283555"/>
            <a:ext cx="1371600" cy="246221"/>
          </a:xfrm>
          <a:prstGeom prst="rect">
            <a:avLst/>
          </a:prstGeom>
        </p:spPr>
        <p:txBody>
          <a:bodyPr wrap="square" lIns="0" tIns="0" rIns="0" bIns="0" anchor="ctr">
            <a:spAutoFit/>
          </a:bodyPr>
          <a:lstStyle/>
          <a:p>
            <a:pPr algn="ctr"/>
            <a:r>
              <a:rPr lang="en-US" sz="1600" dirty="0">
                <a:solidFill>
                  <a:schemeClr val="bg1"/>
                </a:solidFill>
              </a:rPr>
              <a:t>Field Stability</a:t>
            </a:r>
          </a:p>
        </p:txBody>
      </p:sp>
      <p:sp>
        <p:nvSpPr>
          <p:cNvPr id="35" name="Oval 34">
            <a:extLst>
              <a:ext uri="{FF2B5EF4-FFF2-40B4-BE49-F238E27FC236}">
                <a16:creationId xmlns:a16="http://schemas.microsoft.com/office/drawing/2014/main" id="{C994251A-3EDC-2149-8E26-DF32A5AD8EA0}"/>
              </a:ext>
              <a:ext uri="{C183D7F6-B498-43B3-948B-1728B52AA6E4}">
                <adec:decorative xmlns:adec="http://schemas.microsoft.com/office/drawing/2017/decorative" val="1"/>
              </a:ext>
            </a:extLst>
          </p:cNvPr>
          <p:cNvSpPr/>
          <p:nvPr/>
        </p:nvSpPr>
        <p:spPr>
          <a:xfrm>
            <a:off x="7869803" y="634506"/>
            <a:ext cx="1587500" cy="15875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6" name="Rectangle 35">
            <a:extLst>
              <a:ext uri="{FF2B5EF4-FFF2-40B4-BE49-F238E27FC236}">
                <a16:creationId xmlns:a16="http://schemas.microsoft.com/office/drawing/2014/main" id="{9ADEB05C-3DF0-D848-80EB-BBE9BE69AFCD}"/>
              </a:ext>
            </a:extLst>
          </p:cNvPr>
          <p:cNvSpPr/>
          <p:nvPr/>
        </p:nvSpPr>
        <p:spPr>
          <a:xfrm>
            <a:off x="7949266" y="1182034"/>
            <a:ext cx="1371600" cy="492443"/>
          </a:xfrm>
          <a:prstGeom prst="rect">
            <a:avLst/>
          </a:prstGeom>
        </p:spPr>
        <p:txBody>
          <a:bodyPr wrap="square" lIns="0" tIns="0" rIns="0" bIns="0" anchor="ctr">
            <a:spAutoFit/>
          </a:bodyPr>
          <a:lstStyle/>
          <a:p>
            <a:pPr algn="ctr"/>
            <a:r>
              <a:rPr lang="en-US" sz="1600" dirty="0">
                <a:solidFill>
                  <a:schemeClr val="bg1"/>
                </a:solidFill>
              </a:rPr>
              <a:t>Competition with China</a:t>
            </a:r>
          </a:p>
        </p:txBody>
      </p:sp>
      <p:sp>
        <p:nvSpPr>
          <p:cNvPr id="38" name="Rectangle 37">
            <a:extLst>
              <a:ext uri="{FF2B5EF4-FFF2-40B4-BE49-F238E27FC236}">
                <a16:creationId xmlns:a16="http://schemas.microsoft.com/office/drawing/2014/main" id="{1C3379C3-7BE1-5C4A-B554-242C37BE5D60}"/>
              </a:ext>
            </a:extLst>
          </p:cNvPr>
          <p:cNvSpPr/>
          <p:nvPr/>
        </p:nvSpPr>
        <p:spPr>
          <a:xfrm>
            <a:off x="9423140" y="1667091"/>
            <a:ext cx="1371600" cy="492443"/>
          </a:xfrm>
          <a:prstGeom prst="rect">
            <a:avLst/>
          </a:prstGeom>
        </p:spPr>
        <p:txBody>
          <a:bodyPr wrap="square" lIns="0" tIns="0" rIns="0" bIns="0" anchor="ctr">
            <a:spAutoFit/>
          </a:bodyPr>
          <a:lstStyle/>
          <a:p>
            <a:pPr algn="ctr"/>
            <a:r>
              <a:rPr lang="en-US" sz="1600" dirty="0">
                <a:solidFill>
                  <a:schemeClr val="bg1"/>
                </a:solidFill>
              </a:rPr>
              <a:t>Management Objectives</a:t>
            </a:r>
          </a:p>
        </p:txBody>
      </p:sp>
      <p:sp>
        <p:nvSpPr>
          <p:cNvPr id="39" name="Oval 38">
            <a:extLst>
              <a:ext uri="{FF2B5EF4-FFF2-40B4-BE49-F238E27FC236}">
                <a16:creationId xmlns:a16="http://schemas.microsoft.com/office/drawing/2014/main" id="{73662F82-93C2-3549-A553-C3FC370E45BE}"/>
              </a:ext>
              <a:ext uri="{C183D7F6-B498-43B3-948B-1728B52AA6E4}">
                <adec:decorative xmlns:adec="http://schemas.microsoft.com/office/drawing/2017/decorative" val="1"/>
              </a:ext>
            </a:extLst>
          </p:cNvPr>
          <p:cNvSpPr/>
          <p:nvPr/>
        </p:nvSpPr>
        <p:spPr>
          <a:xfrm>
            <a:off x="123771" y="2530701"/>
            <a:ext cx="1587500" cy="15875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Software </a:t>
            </a:r>
          </a:p>
          <a:p>
            <a:pPr algn="ctr"/>
            <a:r>
              <a:rPr lang="en-US" sz="1400" dirty="0"/>
              <a:t>Roles</a:t>
            </a:r>
          </a:p>
        </p:txBody>
      </p:sp>
      <p:sp>
        <p:nvSpPr>
          <p:cNvPr id="40" name="Oval 39">
            <a:extLst>
              <a:ext uri="{FF2B5EF4-FFF2-40B4-BE49-F238E27FC236}">
                <a16:creationId xmlns:a16="http://schemas.microsoft.com/office/drawing/2014/main" id="{388DECD3-7BB8-8E48-AD50-10832F0F4336}"/>
              </a:ext>
              <a:ext uri="{C183D7F6-B498-43B3-948B-1728B52AA6E4}">
                <adec:decorative xmlns:adec="http://schemas.microsoft.com/office/drawing/2017/decorative" val="1"/>
              </a:ext>
            </a:extLst>
          </p:cNvPr>
          <p:cNvSpPr/>
          <p:nvPr/>
        </p:nvSpPr>
        <p:spPr>
          <a:xfrm>
            <a:off x="2043112" y="2530701"/>
            <a:ext cx="1587500" cy="15875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Medical Device Roles</a:t>
            </a:r>
          </a:p>
        </p:txBody>
      </p:sp>
      <p:sp>
        <p:nvSpPr>
          <p:cNvPr id="43" name="Oval 42">
            <a:extLst>
              <a:ext uri="{FF2B5EF4-FFF2-40B4-BE49-F238E27FC236}">
                <a16:creationId xmlns:a16="http://schemas.microsoft.com/office/drawing/2014/main" id="{A878C179-0AD4-9F42-87B6-BE39002BAEBD}"/>
              </a:ext>
              <a:ext uri="{C183D7F6-B498-43B3-948B-1728B52AA6E4}">
                <adec:decorative xmlns:adec="http://schemas.microsoft.com/office/drawing/2017/decorative" val="1"/>
              </a:ext>
            </a:extLst>
          </p:cNvPr>
          <p:cNvSpPr/>
          <p:nvPr/>
        </p:nvSpPr>
        <p:spPr>
          <a:xfrm>
            <a:off x="3962453" y="2530701"/>
            <a:ext cx="1587500" cy="15875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Electrical Roles</a:t>
            </a:r>
          </a:p>
        </p:txBody>
      </p:sp>
      <p:sp>
        <p:nvSpPr>
          <p:cNvPr id="2" name="TextBox 1">
            <a:extLst>
              <a:ext uri="{FF2B5EF4-FFF2-40B4-BE49-F238E27FC236}">
                <a16:creationId xmlns:a16="http://schemas.microsoft.com/office/drawing/2014/main" id="{34FA2328-8D54-D543-ABDB-4DA8C095F141}"/>
              </a:ext>
            </a:extLst>
          </p:cNvPr>
          <p:cNvSpPr txBox="1"/>
          <p:nvPr/>
        </p:nvSpPr>
        <p:spPr>
          <a:xfrm>
            <a:off x="2059259" y="4311433"/>
            <a:ext cx="1350875" cy="276999"/>
          </a:xfrm>
          <a:prstGeom prst="rect">
            <a:avLst/>
          </a:prstGeom>
          <a:solidFill>
            <a:srgbClr val="FFC000"/>
          </a:solidFill>
        </p:spPr>
        <p:txBody>
          <a:bodyPr wrap="square" rtlCol="0">
            <a:spAutoFit/>
          </a:bodyPr>
          <a:lstStyle/>
          <a:p>
            <a:pPr marL="171450" indent="-171450">
              <a:buFont typeface="Arial" panose="020B0604020202020204" pitchFamily="34" charset="0"/>
              <a:buChar char="•"/>
            </a:pPr>
            <a:r>
              <a:rPr lang="en-US" sz="1200" dirty="0"/>
              <a:t>7% Growth</a:t>
            </a:r>
          </a:p>
        </p:txBody>
      </p:sp>
      <p:sp>
        <p:nvSpPr>
          <p:cNvPr id="44" name="TextBox 43">
            <a:extLst>
              <a:ext uri="{FF2B5EF4-FFF2-40B4-BE49-F238E27FC236}">
                <a16:creationId xmlns:a16="http://schemas.microsoft.com/office/drawing/2014/main" id="{8B7D79EF-578B-5B48-B950-A825A9F36B7A}"/>
              </a:ext>
            </a:extLst>
          </p:cNvPr>
          <p:cNvSpPr txBox="1"/>
          <p:nvPr/>
        </p:nvSpPr>
        <p:spPr>
          <a:xfrm>
            <a:off x="4199078" y="4311433"/>
            <a:ext cx="1350875" cy="276999"/>
          </a:xfrm>
          <a:prstGeom prst="rect">
            <a:avLst/>
          </a:prstGeom>
          <a:solidFill>
            <a:srgbClr val="FFC000"/>
          </a:solidFill>
        </p:spPr>
        <p:txBody>
          <a:bodyPr wrap="square" rtlCol="0">
            <a:spAutoFit/>
          </a:bodyPr>
          <a:lstStyle/>
          <a:p>
            <a:pPr marL="171450" indent="-171450">
              <a:buFont typeface="Arial" panose="020B0604020202020204" pitchFamily="34" charset="0"/>
              <a:buChar char="•"/>
            </a:pPr>
            <a:r>
              <a:rPr lang="en-US" sz="1200" dirty="0"/>
              <a:t>7% Growth</a:t>
            </a:r>
          </a:p>
        </p:txBody>
      </p:sp>
      <p:sp>
        <p:nvSpPr>
          <p:cNvPr id="45" name="TextBox 44">
            <a:extLst>
              <a:ext uri="{FF2B5EF4-FFF2-40B4-BE49-F238E27FC236}">
                <a16:creationId xmlns:a16="http://schemas.microsoft.com/office/drawing/2014/main" id="{E78245E0-C398-5F49-8060-1A723E8E33AD}"/>
              </a:ext>
            </a:extLst>
          </p:cNvPr>
          <p:cNvSpPr txBox="1"/>
          <p:nvPr/>
        </p:nvSpPr>
        <p:spPr>
          <a:xfrm>
            <a:off x="242083" y="4311433"/>
            <a:ext cx="1350875" cy="276999"/>
          </a:xfrm>
          <a:prstGeom prst="rect">
            <a:avLst/>
          </a:prstGeom>
          <a:solidFill>
            <a:srgbClr val="92D050"/>
          </a:solidFill>
        </p:spPr>
        <p:txBody>
          <a:bodyPr wrap="square" rtlCol="0">
            <a:spAutoFit/>
          </a:bodyPr>
          <a:lstStyle/>
          <a:p>
            <a:pPr marL="171450" indent="-171450">
              <a:buFont typeface="Arial" panose="020B0604020202020204" pitchFamily="34" charset="0"/>
              <a:buChar char="•"/>
            </a:pPr>
            <a:r>
              <a:rPr lang="en-US" sz="1200" dirty="0"/>
              <a:t>24% Growth</a:t>
            </a:r>
          </a:p>
        </p:txBody>
      </p:sp>
      <p:cxnSp>
        <p:nvCxnSpPr>
          <p:cNvPr id="5" name="Straight Arrow Connector 4">
            <a:extLst>
              <a:ext uri="{FF2B5EF4-FFF2-40B4-BE49-F238E27FC236}">
                <a16:creationId xmlns:a16="http://schemas.microsoft.com/office/drawing/2014/main" id="{1C0E7E0B-33DA-6C40-AEFB-28918985D253}"/>
              </a:ext>
            </a:extLst>
          </p:cNvPr>
          <p:cNvCxnSpPr/>
          <p:nvPr/>
        </p:nvCxnSpPr>
        <p:spPr>
          <a:xfrm flipH="1">
            <a:off x="1327759" y="1913312"/>
            <a:ext cx="828223" cy="6173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72679F69-EE3A-CB4D-879E-A1F9D3C57CE5}"/>
              </a:ext>
            </a:extLst>
          </p:cNvPr>
          <p:cNvCxnSpPr>
            <a:cxnSpLocks/>
          </p:cNvCxnSpPr>
          <p:nvPr/>
        </p:nvCxnSpPr>
        <p:spPr>
          <a:xfrm>
            <a:off x="3460565" y="1953720"/>
            <a:ext cx="885400" cy="5769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9" name="Oval 48">
            <a:extLst>
              <a:ext uri="{FF2B5EF4-FFF2-40B4-BE49-F238E27FC236}">
                <a16:creationId xmlns:a16="http://schemas.microsoft.com/office/drawing/2014/main" id="{C627FEB9-5733-D749-AC67-BE03374F4DE8}"/>
              </a:ext>
              <a:ext uri="{C183D7F6-B498-43B3-948B-1728B52AA6E4}">
                <adec:decorative xmlns:adec="http://schemas.microsoft.com/office/drawing/2017/decorative" val="1"/>
              </a:ext>
            </a:extLst>
          </p:cNvPr>
          <p:cNvSpPr/>
          <p:nvPr/>
        </p:nvSpPr>
        <p:spPr>
          <a:xfrm>
            <a:off x="5950462" y="2563439"/>
            <a:ext cx="1587500" cy="15875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Software </a:t>
            </a:r>
          </a:p>
          <a:p>
            <a:pPr algn="ctr"/>
            <a:r>
              <a:rPr lang="en-US" sz="1400" dirty="0"/>
              <a:t>Roles</a:t>
            </a:r>
          </a:p>
        </p:txBody>
      </p:sp>
      <p:sp>
        <p:nvSpPr>
          <p:cNvPr id="50" name="Oval 49">
            <a:extLst>
              <a:ext uri="{FF2B5EF4-FFF2-40B4-BE49-F238E27FC236}">
                <a16:creationId xmlns:a16="http://schemas.microsoft.com/office/drawing/2014/main" id="{9290D658-0343-BC4F-A100-A2C0FCAEA9F6}"/>
              </a:ext>
              <a:ext uri="{C183D7F6-B498-43B3-948B-1728B52AA6E4}">
                <adec:decorative xmlns:adec="http://schemas.microsoft.com/office/drawing/2017/decorative" val="1"/>
              </a:ext>
            </a:extLst>
          </p:cNvPr>
          <p:cNvSpPr/>
          <p:nvPr/>
        </p:nvSpPr>
        <p:spPr>
          <a:xfrm>
            <a:off x="7869803" y="2563439"/>
            <a:ext cx="1587500" cy="15875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Medical Device Roles</a:t>
            </a:r>
          </a:p>
        </p:txBody>
      </p:sp>
      <p:sp>
        <p:nvSpPr>
          <p:cNvPr id="51" name="Oval 50">
            <a:extLst>
              <a:ext uri="{FF2B5EF4-FFF2-40B4-BE49-F238E27FC236}">
                <a16:creationId xmlns:a16="http://schemas.microsoft.com/office/drawing/2014/main" id="{B50E61B4-9C38-7F40-BFB8-51CA7BB7B829}"/>
              </a:ext>
              <a:ext uri="{C183D7F6-B498-43B3-948B-1728B52AA6E4}">
                <adec:decorative xmlns:adec="http://schemas.microsoft.com/office/drawing/2017/decorative" val="1"/>
              </a:ext>
            </a:extLst>
          </p:cNvPr>
          <p:cNvSpPr/>
          <p:nvPr/>
        </p:nvSpPr>
        <p:spPr>
          <a:xfrm>
            <a:off x="9789144" y="2563439"/>
            <a:ext cx="1587500" cy="15875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Electrical Roles</a:t>
            </a:r>
          </a:p>
        </p:txBody>
      </p:sp>
      <p:sp>
        <p:nvSpPr>
          <p:cNvPr id="52" name="TextBox 51">
            <a:extLst>
              <a:ext uri="{FF2B5EF4-FFF2-40B4-BE49-F238E27FC236}">
                <a16:creationId xmlns:a16="http://schemas.microsoft.com/office/drawing/2014/main" id="{C43ED872-B507-534E-BA9C-54A44C78424B}"/>
              </a:ext>
            </a:extLst>
          </p:cNvPr>
          <p:cNvSpPr txBox="1"/>
          <p:nvPr/>
        </p:nvSpPr>
        <p:spPr>
          <a:xfrm>
            <a:off x="8106428" y="4344171"/>
            <a:ext cx="1350875" cy="276999"/>
          </a:xfrm>
          <a:prstGeom prst="rect">
            <a:avLst/>
          </a:prstGeom>
          <a:solidFill>
            <a:srgbClr val="92D050"/>
          </a:solidFill>
        </p:spPr>
        <p:txBody>
          <a:bodyPr wrap="square" rtlCol="0">
            <a:spAutoFit/>
          </a:bodyPr>
          <a:lstStyle/>
          <a:p>
            <a:pPr marL="171450" indent="-171450">
              <a:buFont typeface="Arial" panose="020B0604020202020204" pitchFamily="34" charset="0"/>
              <a:buChar char="•"/>
            </a:pPr>
            <a:r>
              <a:rPr lang="en-US" sz="1200" dirty="0"/>
              <a:t>Low</a:t>
            </a:r>
          </a:p>
        </p:txBody>
      </p:sp>
      <p:sp>
        <p:nvSpPr>
          <p:cNvPr id="54" name="TextBox 53">
            <a:extLst>
              <a:ext uri="{FF2B5EF4-FFF2-40B4-BE49-F238E27FC236}">
                <a16:creationId xmlns:a16="http://schemas.microsoft.com/office/drawing/2014/main" id="{C47B10E8-E7E9-154D-9A47-0B210BC61CEF}"/>
              </a:ext>
            </a:extLst>
          </p:cNvPr>
          <p:cNvSpPr txBox="1"/>
          <p:nvPr/>
        </p:nvSpPr>
        <p:spPr>
          <a:xfrm>
            <a:off x="6068774" y="4344171"/>
            <a:ext cx="1350875" cy="276999"/>
          </a:xfrm>
          <a:prstGeom prst="rect">
            <a:avLst/>
          </a:prstGeom>
          <a:solidFill>
            <a:srgbClr val="FFC000"/>
          </a:solidFill>
        </p:spPr>
        <p:txBody>
          <a:bodyPr wrap="square" rtlCol="0">
            <a:spAutoFit/>
          </a:bodyPr>
          <a:lstStyle/>
          <a:p>
            <a:pPr marL="171450" indent="-171450">
              <a:buFont typeface="Arial" panose="020B0604020202020204" pitchFamily="34" charset="0"/>
              <a:buChar char="•"/>
            </a:pPr>
            <a:r>
              <a:rPr lang="en-US" sz="1200" dirty="0"/>
              <a:t>Medium</a:t>
            </a:r>
          </a:p>
        </p:txBody>
      </p:sp>
      <p:cxnSp>
        <p:nvCxnSpPr>
          <p:cNvPr id="55" name="Straight Arrow Connector 54">
            <a:extLst>
              <a:ext uri="{FF2B5EF4-FFF2-40B4-BE49-F238E27FC236}">
                <a16:creationId xmlns:a16="http://schemas.microsoft.com/office/drawing/2014/main" id="{DFAA4ED8-6FE6-3743-918F-55453457C8DA}"/>
              </a:ext>
            </a:extLst>
          </p:cNvPr>
          <p:cNvCxnSpPr/>
          <p:nvPr/>
        </p:nvCxnSpPr>
        <p:spPr>
          <a:xfrm flipH="1">
            <a:off x="7017814" y="1933515"/>
            <a:ext cx="828223" cy="6173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C162842A-1C12-AF40-9727-5CD7D1A59A05}"/>
              </a:ext>
            </a:extLst>
          </p:cNvPr>
          <p:cNvCxnSpPr>
            <a:cxnSpLocks/>
          </p:cNvCxnSpPr>
          <p:nvPr/>
        </p:nvCxnSpPr>
        <p:spPr>
          <a:xfrm>
            <a:off x="9399374" y="1902280"/>
            <a:ext cx="885400" cy="5769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041B069A-F0FC-5443-BA0D-6B16A8998D1B}"/>
              </a:ext>
            </a:extLst>
          </p:cNvPr>
          <p:cNvSpPr txBox="1"/>
          <p:nvPr/>
        </p:nvSpPr>
        <p:spPr>
          <a:xfrm>
            <a:off x="10025769" y="4344171"/>
            <a:ext cx="1350875" cy="276999"/>
          </a:xfrm>
          <a:prstGeom prst="rect">
            <a:avLst/>
          </a:prstGeom>
          <a:solidFill>
            <a:srgbClr val="FF0000"/>
          </a:solidFill>
        </p:spPr>
        <p:txBody>
          <a:bodyPr wrap="square" rtlCol="0">
            <a:spAutoFit/>
          </a:bodyPr>
          <a:lstStyle/>
          <a:p>
            <a:pPr marL="171450" indent="-171450">
              <a:buFont typeface="Arial" panose="020B0604020202020204" pitchFamily="34" charset="0"/>
              <a:buChar char="•"/>
            </a:pPr>
            <a:r>
              <a:rPr lang="en-US" sz="1200" dirty="0"/>
              <a:t>High</a:t>
            </a:r>
          </a:p>
        </p:txBody>
      </p:sp>
    </p:spTree>
    <p:extLst>
      <p:ext uri="{BB962C8B-B14F-4D97-AF65-F5344CB8AC3E}">
        <p14:creationId xmlns:p14="http://schemas.microsoft.com/office/powerpoint/2010/main" val="73501777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hidden="1">
            <a:extLst>
              <a:ext uri="{FF2B5EF4-FFF2-40B4-BE49-F238E27FC236}">
                <a16:creationId xmlns:a16="http://schemas.microsoft.com/office/drawing/2014/main" id="{ED2F5393-91A3-4102-A584-E902285C507A}"/>
              </a:ext>
            </a:extLst>
          </p:cNvPr>
          <p:cNvSpPr>
            <a:spLocks noGrp="1"/>
          </p:cNvSpPr>
          <p:nvPr>
            <p:ph type="title" idx="4294967295"/>
          </p:nvPr>
        </p:nvSpPr>
        <p:spPr>
          <a:xfrm>
            <a:off x="0" y="365125"/>
            <a:ext cx="10515600" cy="1325563"/>
          </a:xfrm>
        </p:spPr>
        <p:txBody>
          <a:bodyPr/>
          <a:lstStyle/>
          <a:p>
            <a:r>
              <a:rPr lang="en-US" dirty="0"/>
              <a:t>Project analysis slide 4</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3877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Decision Tree</a:t>
            </a: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33" name="Oval 32">
            <a:extLst>
              <a:ext uri="{FF2B5EF4-FFF2-40B4-BE49-F238E27FC236}">
                <a16:creationId xmlns:a16="http://schemas.microsoft.com/office/drawing/2014/main" id="{D698A80C-3FAB-C249-89D6-C918FB6CF53B}"/>
              </a:ext>
              <a:ext uri="{C183D7F6-B498-43B3-948B-1728B52AA6E4}">
                <adec:decorative xmlns:adec="http://schemas.microsoft.com/office/drawing/2017/decorative" val="1"/>
              </a:ext>
            </a:extLst>
          </p:cNvPr>
          <p:cNvSpPr/>
          <p:nvPr/>
        </p:nvSpPr>
        <p:spPr>
          <a:xfrm>
            <a:off x="2043112" y="578298"/>
            <a:ext cx="1587500" cy="15875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4" name="Rectangle 33">
            <a:extLst>
              <a:ext uri="{FF2B5EF4-FFF2-40B4-BE49-F238E27FC236}">
                <a16:creationId xmlns:a16="http://schemas.microsoft.com/office/drawing/2014/main" id="{465056BC-F124-384C-BCB8-A141A0081E19}"/>
              </a:ext>
            </a:extLst>
          </p:cNvPr>
          <p:cNvSpPr/>
          <p:nvPr/>
        </p:nvSpPr>
        <p:spPr>
          <a:xfrm>
            <a:off x="2155982" y="1037334"/>
            <a:ext cx="1371600" cy="738664"/>
          </a:xfrm>
          <a:prstGeom prst="rect">
            <a:avLst/>
          </a:prstGeom>
        </p:spPr>
        <p:txBody>
          <a:bodyPr wrap="square" lIns="0" tIns="0" rIns="0" bIns="0" anchor="ctr">
            <a:spAutoFit/>
          </a:bodyPr>
          <a:lstStyle/>
          <a:p>
            <a:pPr algn="ctr"/>
            <a:r>
              <a:rPr lang="en-US" sz="1600" dirty="0">
                <a:solidFill>
                  <a:schemeClr val="bg1"/>
                </a:solidFill>
              </a:rPr>
              <a:t>Base</a:t>
            </a:r>
          </a:p>
          <a:p>
            <a:pPr algn="ctr"/>
            <a:r>
              <a:rPr lang="en-US" sz="1600" dirty="0">
                <a:solidFill>
                  <a:schemeClr val="bg1"/>
                </a:solidFill>
              </a:rPr>
              <a:t>Salary by age</a:t>
            </a:r>
          </a:p>
          <a:p>
            <a:pPr algn="ctr"/>
            <a:r>
              <a:rPr lang="en-US" sz="1600" dirty="0">
                <a:solidFill>
                  <a:schemeClr val="bg1"/>
                </a:solidFill>
              </a:rPr>
              <a:t>35</a:t>
            </a:r>
          </a:p>
        </p:txBody>
      </p:sp>
      <p:sp>
        <p:nvSpPr>
          <p:cNvPr id="35" name="Oval 34">
            <a:extLst>
              <a:ext uri="{FF2B5EF4-FFF2-40B4-BE49-F238E27FC236}">
                <a16:creationId xmlns:a16="http://schemas.microsoft.com/office/drawing/2014/main" id="{C994251A-3EDC-2149-8E26-DF32A5AD8EA0}"/>
              </a:ext>
              <a:ext uri="{C183D7F6-B498-43B3-948B-1728B52AA6E4}">
                <adec:decorative xmlns:adec="http://schemas.microsoft.com/office/drawing/2017/decorative" val="1"/>
              </a:ext>
            </a:extLst>
          </p:cNvPr>
          <p:cNvSpPr/>
          <p:nvPr/>
        </p:nvSpPr>
        <p:spPr>
          <a:xfrm>
            <a:off x="7869803" y="634506"/>
            <a:ext cx="1587500" cy="15875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6" name="Rectangle 35">
            <a:extLst>
              <a:ext uri="{FF2B5EF4-FFF2-40B4-BE49-F238E27FC236}">
                <a16:creationId xmlns:a16="http://schemas.microsoft.com/office/drawing/2014/main" id="{9ADEB05C-3DF0-D848-80EB-BBE9BE69AFCD}"/>
              </a:ext>
            </a:extLst>
          </p:cNvPr>
          <p:cNvSpPr/>
          <p:nvPr/>
        </p:nvSpPr>
        <p:spPr>
          <a:xfrm>
            <a:off x="7949266" y="1182034"/>
            <a:ext cx="1371600" cy="492443"/>
          </a:xfrm>
          <a:prstGeom prst="rect">
            <a:avLst/>
          </a:prstGeom>
        </p:spPr>
        <p:txBody>
          <a:bodyPr wrap="square" lIns="0" tIns="0" rIns="0" bIns="0" anchor="ctr">
            <a:spAutoFit/>
          </a:bodyPr>
          <a:lstStyle/>
          <a:p>
            <a:pPr algn="ctr"/>
            <a:r>
              <a:rPr lang="en-US" sz="1600" dirty="0">
                <a:solidFill>
                  <a:schemeClr val="bg1"/>
                </a:solidFill>
              </a:rPr>
              <a:t>Upward Movement</a:t>
            </a:r>
          </a:p>
        </p:txBody>
      </p:sp>
      <p:sp>
        <p:nvSpPr>
          <p:cNvPr id="38" name="Rectangle 37">
            <a:extLst>
              <a:ext uri="{FF2B5EF4-FFF2-40B4-BE49-F238E27FC236}">
                <a16:creationId xmlns:a16="http://schemas.microsoft.com/office/drawing/2014/main" id="{1C3379C3-7BE1-5C4A-B554-242C37BE5D60}"/>
              </a:ext>
            </a:extLst>
          </p:cNvPr>
          <p:cNvSpPr/>
          <p:nvPr/>
        </p:nvSpPr>
        <p:spPr>
          <a:xfrm>
            <a:off x="9423140" y="1667091"/>
            <a:ext cx="1371600" cy="492443"/>
          </a:xfrm>
          <a:prstGeom prst="rect">
            <a:avLst/>
          </a:prstGeom>
        </p:spPr>
        <p:txBody>
          <a:bodyPr wrap="square" lIns="0" tIns="0" rIns="0" bIns="0" anchor="ctr">
            <a:spAutoFit/>
          </a:bodyPr>
          <a:lstStyle/>
          <a:p>
            <a:pPr algn="ctr"/>
            <a:r>
              <a:rPr lang="en-US" sz="1600" dirty="0">
                <a:solidFill>
                  <a:schemeClr val="bg1"/>
                </a:solidFill>
              </a:rPr>
              <a:t>Management Objectives</a:t>
            </a:r>
          </a:p>
        </p:txBody>
      </p:sp>
      <p:sp>
        <p:nvSpPr>
          <p:cNvPr id="39" name="Oval 38">
            <a:extLst>
              <a:ext uri="{FF2B5EF4-FFF2-40B4-BE49-F238E27FC236}">
                <a16:creationId xmlns:a16="http://schemas.microsoft.com/office/drawing/2014/main" id="{73662F82-93C2-3549-A553-C3FC370E45BE}"/>
              </a:ext>
              <a:ext uri="{C183D7F6-B498-43B3-948B-1728B52AA6E4}">
                <adec:decorative xmlns:adec="http://schemas.microsoft.com/office/drawing/2017/decorative" val="1"/>
              </a:ext>
            </a:extLst>
          </p:cNvPr>
          <p:cNvSpPr/>
          <p:nvPr/>
        </p:nvSpPr>
        <p:spPr>
          <a:xfrm>
            <a:off x="123771" y="2530701"/>
            <a:ext cx="1587500" cy="15875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Software </a:t>
            </a:r>
          </a:p>
          <a:p>
            <a:pPr algn="ctr"/>
            <a:r>
              <a:rPr lang="en-US" sz="1400" dirty="0"/>
              <a:t>Roles</a:t>
            </a:r>
          </a:p>
        </p:txBody>
      </p:sp>
      <p:sp>
        <p:nvSpPr>
          <p:cNvPr id="40" name="Oval 39">
            <a:extLst>
              <a:ext uri="{FF2B5EF4-FFF2-40B4-BE49-F238E27FC236}">
                <a16:creationId xmlns:a16="http://schemas.microsoft.com/office/drawing/2014/main" id="{388DECD3-7BB8-8E48-AD50-10832F0F4336}"/>
              </a:ext>
              <a:ext uri="{C183D7F6-B498-43B3-948B-1728B52AA6E4}">
                <adec:decorative xmlns:adec="http://schemas.microsoft.com/office/drawing/2017/decorative" val="1"/>
              </a:ext>
            </a:extLst>
          </p:cNvPr>
          <p:cNvSpPr/>
          <p:nvPr/>
        </p:nvSpPr>
        <p:spPr>
          <a:xfrm>
            <a:off x="2043112" y="2530701"/>
            <a:ext cx="1587500" cy="15875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Medical Device Roles</a:t>
            </a:r>
          </a:p>
        </p:txBody>
      </p:sp>
      <p:sp>
        <p:nvSpPr>
          <p:cNvPr id="43" name="Oval 42">
            <a:extLst>
              <a:ext uri="{FF2B5EF4-FFF2-40B4-BE49-F238E27FC236}">
                <a16:creationId xmlns:a16="http://schemas.microsoft.com/office/drawing/2014/main" id="{A878C179-0AD4-9F42-87B6-BE39002BAEBD}"/>
              </a:ext>
              <a:ext uri="{C183D7F6-B498-43B3-948B-1728B52AA6E4}">
                <adec:decorative xmlns:adec="http://schemas.microsoft.com/office/drawing/2017/decorative" val="1"/>
              </a:ext>
            </a:extLst>
          </p:cNvPr>
          <p:cNvSpPr/>
          <p:nvPr/>
        </p:nvSpPr>
        <p:spPr>
          <a:xfrm>
            <a:off x="3962453" y="2530701"/>
            <a:ext cx="1587500" cy="15875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Electrical Roles</a:t>
            </a:r>
          </a:p>
        </p:txBody>
      </p:sp>
      <p:sp>
        <p:nvSpPr>
          <p:cNvPr id="2" name="TextBox 1">
            <a:extLst>
              <a:ext uri="{FF2B5EF4-FFF2-40B4-BE49-F238E27FC236}">
                <a16:creationId xmlns:a16="http://schemas.microsoft.com/office/drawing/2014/main" id="{34FA2328-8D54-D543-ABDB-4DA8C095F141}"/>
              </a:ext>
            </a:extLst>
          </p:cNvPr>
          <p:cNvSpPr txBox="1"/>
          <p:nvPr/>
        </p:nvSpPr>
        <p:spPr>
          <a:xfrm>
            <a:off x="2195758" y="4311432"/>
            <a:ext cx="1350875" cy="276999"/>
          </a:xfrm>
          <a:prstGeom prst="rect">
            <a:avLst/>
          </a:prstGeom>
          <a:solidFill>
            <a:schemeClr val="bg1"/>
          </a:solidFill>
          <a:ln>
            <a:solidFill>
              <a:schemeClr val="tx1"/>
            </a:solidFill>
          </a:ln>
        </p:spPr>
        <p:txBody>
          <a:bodyPr wrap="square" rtlCol="0">
            <a:spAutoFit/>
          </a:bodyPr>
          <a:lstStyle/>
          <a:p>
            <a:pPr marL="171450" indent="-171450">
              <a:buFont typeface="Arial" panose="020B0604020202020204" pitchFamily="34" charset="0"/>
              <a:buChar char="•"/>
            </a:pPr>
            <a:r>
              <a:rPr lang="en-US" sz="1200" dirty="0"/>
              <a:t>Unknown</a:t>
            </a:r>
          </a:p>
        </p:txBody>
      </p:sp>
      <p:sp>
        <p:nvSpPr>
          <p:cNvPr id="44" name="TextBox 43">
            <a:extLst>
              <a:ext uri="{FF2B5EF4-FFF2-40B4-BE49-F238E27FC236}">
                <a16:creationId xmlns:a16="http://schemas.microsoft.com/office/drawing/2014/main" id="{8B7D79EF-578B-5B48-B950-A825A9F36B7A}"/>
              </a:ext>
            </a:extLst>
          </p:cNvPr>
          <p:cNvSpPr txBox="1"/>
          <p:nvPr/>
        </p:nvSpPr>
        <p:spPr>
          <a:xfrm>
            <a:off x="4199078" y="4311433"/>
            <a:ext cx="1350875" cy="276999"/>
          </a:xfrm>
          <a:prstGeom prst="rect">
            <a:avLst/>
          </a:prstGeom>
          <a:solidFill>
            <a:srgbClr val="FFFF00"/>
          </a:solidFill>
        </p:spPr>
        <p:txBody>
          <a:bodyPr wrap="square" rtlCol="0">
            <a:spAutoFit/>
          </a:bodyPr>
          <a:lstStyle/>
          <a:p>
            <a:pPr marL="171450" indent="-171450">
              <a:buFont typeface="Arial" panose="020B0604020202020204" pitchFamily="34" charset="0"/>
              <a:buChar char="•"/>
            </a:pPr>
            <a:r>
              <a:rPr lang="en-US" sz="1200" dirty="0"/>
              <a:t>$110,000</a:t>
            </a:r>
          </a:p>
        </p:txBody>
      </p:sp>
      <p:sp>
        <p:nvSpPr>
          <p:cNvPr id="45" name="TextBox 44">
            <a:extLst>
              <a:ext uri="{FF2B5EF4-FFF2-40B4-BE49-F238E27FC236}">
                <a16:creationId xmlns:a16="http://schemas.microsoft.com/office/drawing/2014/main" id="{E78245E0-C398-5F49-8060-1A723E8E33AD}"/>
              </a:ext>
            </a:extLst>
          </p:cNvPr>
          <p:cNvSpPr txBox="1"/>
          <p:nvPr/>
        </p:nvSpPr>
        <p:spPr>
          <a:xfrm>
            <a:off x="242083" y="4311433"/>
            <a:ext cx="1350875" cy="276999"/>
          </a:xfrm>
          <a:prstGeom prst="rect">
            <a:avLst/>
          </a:prstGeom>
          <a:solidFill>
            <a:srgbClr val="92D050"/>
          </a:solidFill>
        </p:spPr>
        <p:txBody>
          <a:bodyPr wrap="square" rtlCol="0">
            <a:spAutoFit/>
          </a:bodyPr>
          <a:lstStyle/>
          <a:p>
            <a:pPr marL="171450" indent="-171450">
              <a:buFont typeface="Arial" panose="020B0604020202020204" pitchFamily="34" charset="0"/>
              <a:buChar char="•"/>
            </a:pPr>
            <a:r>
              <a:rPr lang="en-US" sz="1200" dirty="0"/>
              <a:t>$125,000</a:t>
            </a:r>
          </a:p>
        </p:txBody>
      </p:sp>
      <p:cxnSp>
        <p:nvCxnSpPr>
          <p:cNvPr id="5" name="Straight Arrow Connector 4">
            <a:extLst>
              <a:ext uri="{FF2B5EF4-FFF2-40B4-BE49-F238E27FC236}">
                <a16:creationId xmlns:a16="http://schemas.microsoft.com/office/drawing/2014/main" id="{1C0E7E0B-33DA-6C40-AEFB-28918985D253}"/>
              </a:ext>
            </a:extLst>
          </p:cNvPr>
          <p:cNvCxnSpPr/>
          <p:nvPr/>
        </p:nvCxnSpPr>
        <p:spPr>
          <a:xfrm flipH="1">
            <a:off x="1327759" y="1913312"/>
            <a:ext cx="828223" cy="6173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72679F69-EE3A-CB4D-879E-A1F9D3C57CE5}"/>
              </a:ext>
            </a:extLst>
          </p:cNvPr>
          <p:cNvCxnSpPr>
            <a:cxnSpLocks/>
          </p:cNvCxnSpPr>
          <p:nvPr/>
        </p:nvCxnSpPr>
        <p:spPr>
          <a:xfrm>
            <a:off x="3460565" y="1953720"/>
            <a:ext cx="885400" cy="5769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9" name="Oval 48">
            <a:extLst>
              <a:ext uri="{FF2B5EF4-FFF2-40B4-BE49-F238E27FC236}">
                <a16:creationId xmlns:a16="http://schemas.microsoft.com/office/drawing/2014/main" id="{C627FEB9-5733-D749-AC67-BE03374F4DE8}"/>
              </a:ext>
              <a:ext uri="{C183D7F6-B498-43B3-948B-1728B52AA6E4}">
                <adec:decorative xmlns:adec="http://schemas.microsoft.com/office/drawing/2017/decorative" val="1"/>
              </a:ext>
            </a:extLst>
          </p:cNvPr>
          <p:cNvSpPr/>
          <p:nvPr/>
        </p:nvSpPr>
        <p:spPr>
          <a:xfrm>
            <a:off x="5950462" y="2563439"/>
            <a:ext cx="1587500" cy="15875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Software </a:t>
            </a:r>
          </a:p>
          <a:p>
            <a:pPr algn="ctr"/>
            <a:r>
              <a:rPr lang="en-US" sz="1400" dirty="0"/>
              <a:t>Roles</a:t>
            </a:r>
          </a:p>
        </p:txBody>
      </p:sp>
      <p:sp>
        <p:nvSpPr>
          <p:cNvPr id="50" name="Oval 49">
            <a:extLst>
              <a:ext uri="{FF2B5EF4-FFF2-40B4-BE49-F238E27FC236}">
                <a16:creationId xmlns:a16="http://schemas.microsoft.com/office/drawing/2014/main" id="{9290D658-0343-BC4F-A100-A2C0FCAEA9F6}"/>
              </a:ext>
              <a:ext uri="{C183D7F6-B498-43B3-948B-1728B52AA6E4}">
                <adec:decorative xmlns:adec="http://schemas.microsoft.com/office/drawing/2017/decorative" val="1"/>
              </a:ext>
            </a:extLst>
          </p:cNvPr>
          <p:cNvSpPr/>
          <p:nvPr/>
        </p:nvSpPr>
        <p:spPr>
          <a:xfrm>
            <a:off x="7869803" y="2563439"/>
            <a:ext cx="1587500" cy="15875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Medical Device Roles</a:t>
            </a:r>
          </a:p>
        </p:txBody>
      </p:sp>
      <p:sp>
        <p:nvSpPr>
          <p:cNvPr id="51" name="Oval 50">
            <a:extLst>
              <a:ext uri="{FF2B5EF4-FFF2-40B4-BE49-F238E27FC236}">
                <a16:creationId xmlns:a16="http://schemas.microsoft.com/office/drawing/2014/main" id="{B50E61B4-9C38-7F40-BFB8-51CA7BB7B829}"/>
              </a:ext>
              <a:ext uri="{C183D7F6-B498-43B3-948B-1728B52AA6E4}">
                <adec:decorative xmlns:adec="http://schemas.microsoft.com/office/drawing/2017/decorative" val="1"/>
              </a:ext>
            </a:extLst>
          </p:cNvPr>
          <p:cNvSpPr/>
          <p:nvPr/>
        </p:nvSpPr>
        <p:spPr>
          <a:xfrm>
            <a:off x="9789144" y="2563439"/>
            <a:ext cx="1587500" cy="15875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Electrical Roles</a:t>
            </a:r>
          </a:p>
        </p:txBody>
      </p:sp>
      <p:sp>
        <p:nvSpPr>
          <p:cNvPr id="52" name="TextBox 51">
            <a:extLst>
              <a:ext uri="{FF2B5EF4-FFF2-40B4-BE49-F238E27FC236}">
                <a16:creationId xmlns:a16="http://schemas.microsoft.com/office/drawing/2014/main" id="{C43ED872-B507-534E-BA9C-54A44C78424B}"/>
              </a:ext>
            </a:extLst>
          </p:cNvPr>
          <p:cNvSpPr txBox="1"/>
          <p:nvPr/>
        </p:nvSpPr>
        <p:spPr>
          <a:xfrm>
            <a:off x="8106428" y="4344171"/>
            <a:ext cx="1350875" cy="276999"/>
          </a:xfrm>
          <a:prstGeom prst="rect">
            <a:avLst/>
          </a:prstGeom>
          <a:solidFill>
            <a:srgbClr val="92D050"/>
          </a:solidFill>
        </p:spPr>
        <p:txBody>
          <a:bodyPr wrap="square" rtlCol="0">
            <a:spAutoFit/>
          </a:bodyPr>
          <a:lstStyle/>
          <a:p>
            <a:pPr marL="171450" indent="-171450">
              <a:buFont typeface="Arial" panose="020B0604020202020204" pitchFamily="34" charset="0"/>
              <a:buChar char="•"/>
            </a:pPr>
            <a:r>
              <a:rPr lang="en-US" sz="1200" dirty="0"/>
              <a:t>High</a:t>
            </a:r>
          </a:p>
        </p:txBody>
      </p:sp>
      <p:sp>
        <p:nvSpPr>
          <p:cNvPr id="54" name="TextBox 53">
            <a:extLst>
              <a:ext uri="{FF2B5EF4-FFF2-40B4-BE49-F238E27FC236}">
                <a16:creationId xmlns:a16="http://schemas.microsoft.com/office/drawing/2014/main" id="{C47B10E8-E7E9-154D-9A47-0B210BC61CEF}"/>
              </a:ext>
            </a:extLst>
          </p:cNvPr>
          <p:cNvSpPr txBox="1"/>
          <p:nvPr/>
        </p:nvSpPr>
        <p:spPr>
          <a:xfrm>
            <a:off x="6068774" y="4344171"/>
            <a:ext cx="1350875" cy="276999"/>
          </a:xfrm>
          <a:prstGeom prst="rect">
            <a:avLst/>
          </a:prstGeom>
          <a:solidFill>
            <a:srgbClr val="FFC000"/>
          </a:solidFill>
        </p:spPr>
        <p:txBody>
          <a:bodyPr wrap="square" rtlCol="0">
            <a:spAutoFit/>
          </a:bodyPr>
          <a:lstStyle/>
          <a:p>
            <a:pPr marL="171450" indent="-171450">
              <a:buFont typeface="Arial" panose="020B0604020202020204" pitchFamily="34" charset="0"/>
              <a:buChar char="•"/>
            </a:pPr>
            <a:r>
              <a:rPr lang="en-US" sz="1200" dirty="0"/>
              <a:t>Medium</a:t>
            </a:r>
          </a:p>
        </p:txBody>
      </p:sp>
      <p:cxnSp>
        <p:nvCxnSpPr>
          <p:cNvPr id="55" name="Straight Arrow Connector 54">
            <a:extLst>
              <a:ext uri="{FF2B5EF4-FFF2-40B4-BE49-F238E27FC236}">
                <a16:creationId xmlns:a16="http://schemas.microsoft.com/office/drawing/2014/main" id="{DFAA4ED8-6FE6-3743-918F-55453457C8DA}"/>
              </a:ext>
            </a:extLst>
          </p:cNvPr>
          <p:cNvCxnSpPr/>
          <p:nvPr/>
        </p:nvCxnSpPr>
        <p:spPr>
          <a:xfrm flipH="1">
            <a:off x="7017814" y="1933515"/>
            <a:ext cx="828223" cy="6173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C162842A-1C12-AF40-9727-5CD7D1A59A05}"/>
              </a:ext>
            </a:extLst>
          </p:cNvPr>
          <p:cNvCxnSpPr>
            <a:cxnSpLocks/>
          </p:cNvCxnSpPr>
          <p:nvPr/>
        </p:nvCxnSpPr>
        <p:spPr>
          <a:xfrm>
            <a:off x="9399374" y="1902280"/>
            <a:ext cx="885400" cy="5769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041B069A-F0FC-5443-BA0D-6B16A8998D1B}"/>
              </a:ext>
            </a:extLst>
          </p:cNvPr>
          <p:cNvSpPr txBox="1"/>
          <p:nvPr/>
        </p:nvSpPr>
        <p:spPr>
          <a:xfrm>
            <a:off x="10025769" y="4344171"/>
            <a:ext cx="1350875" cy="276999"/>
          </a:xfrm>
          <a:prstGeom prst="rect">
            <a:avLst/>
          </a:prstGeom>
          <a:solidFill>
            <a:srgbClr val="FF0000"/>
          </a:solidFill>
        </p:spPr>
        <p:txBody>
          <a:bodyPr wrap="square" rtlCol="0">
            <a:spAutoFit/>
          </a:bodyPr>
          <a:lstStyle/>
          <a:p>
            <a:pPr marL="171450" indent="-171450">
              <a:buFont typeface="Arial" panose="020B0604020202020204" pitchFamily="34" charset="0"/>
              <a:buChar char="•"/>
            </a:pPr>
            <a:r>
              <a:rPr lang="en-US" sz="1200" dirty="0"/>
              <a:t>Low</a:t>
            </a:r>
          </a:p>
        </p:txBody>
      </p:sp>
    </p:spTree>
    <p:extLst>
      <p:ext uri="{BB962C8B-B14F-4D97-AF65-F5344CB8AC3E}">
        <p14:creationId xmlns:p14="http://schemas.microsoft.com/office/powerpoint/2010/main" val="14530241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hidden="1">
            <a:extLst>
              <a:ext uri="{FF2B5EF4-FFF2-40B4-BE49-F238E27FC236}">
                <a16:creationId xmlns:a16="http://schemas.microsoft.com/office/drawing/2014/main" id="{ED2F5393-91A3-4102-A584-E902285C507A}"/>
              </a:ext>
            </a:extLst>
          </p:cNvPr>
          <p:cNvSpPr>
            <a:spLocks noGrp="1"/>
          </p:cNvSpPr>
          <p:nvPr>
            <p:ph type="title" idx="4294967295"/>
          </p:nvPr>
        </p:nvSpPr>
        <p:spPr>
          <a:xfrm>
            <a:off x="0" y="365125"/>
            <a:ext cx="10515600" cy="1325563"/>
          </a:xfrm>
        </p:spPr>
        <p:txBody>
          <a:bodyPr/>
          <a:lstStyle/>
          <a:p>
            <a:r>
              <a:rPr lang="en-US" dirty="0"/>
              <a:t>Project analysis slide 4</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3877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Decision Tree Observations</a:t>
            </a: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AA4160B6-554B-7543-8121-ADDA4D4CF915}"/>
              </a:ext>
            </a:extLst>
          </p:cNvPr>
          <p:cNvSpPr txBox="1"/>
          <p:nvPr/>
        </p:nvSpPr>
        <p:spPr>
          <a:xfrm>
            <a:off x="488514" y="739036"/>
            <a:ext cx="10409129" cy="3693319"/>
          </a:xfrm>
          <a:prstGeom prst="rect">
            <a:avLst/>
          </a:prstGeom>
          <a:noFill/>
        </p:spPr>
        <p:txBody>
          <a:bodyPr wrap="square" rtlCol="0">
            <a:spAutoFit/>
          </a:bodyPr>
          <a:lstStyle/>
          <a:p>
            <a:r>
              <a:rPr lang="en-US" sz="2400" dirty="0"/>
              <a:t>Observations:</a:t>
            </a:r>
          </a:p>
          <a:p>
            <a:pPr marL="285750" indent="-285750">
              <a:buFontTx/>
              <a:buChar char="-"/>
            </a:pPr>
            <a:r>
              <a:rPr lang="en-US" sz="2400" dirty="0"/>
              <a:t>At individual contributor level, </a:t>
            </a:r>
            <a:r>
              <a:rPr lang="en-US" sz="2400" b="1" dirty="0"/>
              <a:t>all fields present equivalent pay</a:t>
            </a:r>
          </a:p>
          <a:p>
            <a:pPr marL="285750" indent="-285750">
              <a:buFontTx/>
              <a:buChar char="-"/>
            </a:pPr>
            <a:r>
              <a:rPr lang="en-US" sz="2400" dirty="0"/>
              <a:t>Job growth is only high in the </a:t>
            </a:r>
            <a:r>
              <a:rPr lang="en-US" sz="2400" b="1" dirty="0"/>
              <a:t>software engineering space</a:t>
            </a:r>
          </a:p>
          <a:p>
            <a:pPr marL="285750" indent="-285750">
              <a:buFontTx/>
              <a:buChar char="-"/>
            </a:pPr>
            <a:r>
              <a:rPr lang="en-US" sz="2400" dirty="0"/>
              <a:t>Medical device jobs are few and far between in the </a:t>
            </a:r>
            <a:r>
              <a:rPr lang="en-US" sz="2400" b="1" dirty="0"/>
              <a:t>south</a:t>
            </a:r>
          </a:p>
          <a:p>
            <a:pPr marL="285750" indent="-285750">
              <a:buFontTx/>
              <a:buChar char="-"/>
            </a:pPr>
            <a:r>
              <a:rPr lang="en-US" sz="2400" dirty="0"/>
              <a:t>If you </a:t>
            </a:r>
            <a:r>
              <a:rPr lang="en-US" sz="2400" b="1" dirty="0"/>
              <a:t>don’t want to compete with China, stick to medical device</a:t>
            </a:r>
            <a:r>
              <a:rPr lang="en-US" sz="2400" dirty="0"/>
              <a:t>. However, moving near family becomes challenging. </a:t>
            </a:r>
          </a:p>
          <a:p>
            <a:pPr marL="285750" indent="-285750">
              <a:buFontTx/>
              <a:buChar char="-"/>
            </a:pPr>
            <a:r>
              <a:rPr lang="en-US" sz="2400" dirty="0"/>
              <a:t>Medical device roles provided the most upward growth</a:t>
            </a:r>
          </a:p>
          <a:p>
            <a:pPr marL="285750" indent="-285750">
              <a:buFontTx/>
              <a:buChar char="-"/>
            </a:pPr>
            <a:r>
              <a:rPr lang="en-US" sz="2400" b="1" dirty="0"/>
              <a:t>At the individual contributor level, </a:t>
            </a:r>
            <a:r>
              <a:rPr lang="en-US" sz="2400" b="1" dirty="0">
                <a:solidFill>
                  <a:srgbClr val="FF0000"/>
                </a:solidFill>
              </a:rPr>
              <a:t>none of the fields will provide a base salary of $150,000 by age 35</a:t>
            </a:r>
          </a:p>
          <a:p>
            <a:pPr marL="285750" indent="-285750">
              <a:buFontTx/>
              <a:buChar char="-"/>
            </a:pPr>
            <a:endParaRPr lang="en-US" dirty="0"/>
          </a:p>
        </p:txBody>
      </p:sp>
    </p:spTree>
    <p:extLst>
      <p:ext uri="{BB962C8B-B14F-4D97-AF65-F5344CB8AC3E}">
        <p14:creationId xmlns:p14="http://schemas.microsoft.com/office/powerpoint/2010/main" val="77276710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Callout 4">
            <a:extLst>
              <a:ext uri="{FF2B5EF4-FFF2-40B4-BE49-F238E27FC236}">
                <a16:creationId xmlns:a16="http://schemas.microsoft.com/office/drawing/2014/main" id="{03518854-57CF-5948-B57B-59794F3A77D3}"/>
              </a:ext>
            </a:extLst>
          </p:cNvPr>
          <p:cNvSpPr/>
          <p:nvPr/>
        </p:nvSpPr>
        <p:spPr>
          <a:xfrm>
            <a:off x="6586699" y="133604"/>
            <a:ext cx="5229519" cy="2599063"/>
          </a:xfrm>
          <a:prstGeom prst="wedgeEllipseCallou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 name="Picture 1">
            <a:extLst>
              <a:ext uri="{FF2B5EF4-FFF2-40B4-BE49-F238E27FC236}">
                <a16:creationId xmlns:a16="http://schemas.microsoft.com/office/drawing/2014/main" id="{F000972A-B519-AB4E-839D-E5E372D5FC32}"/>
              </a:ext>
            </a:extLst>
          </p:cNvPr>
          <p:cNvPicPr>
            <a:picLocks noChangeAspect="1"/>
          </p:cNvPicPr>
          <p:nvPr/>
        </p:nvPicPr>
        <p:blipFill>
          <a:blip r:embed="rId2"/>
          <a:stretch>
            <a:fillRect/>
          </a:stretch>
        </p:blipFill>
        <p:spPr>
          <a:xfrm>
            <a:off x="488516" y="463640"/>
            <a:ext cx="5985449" cy="3920469"/>
          </a:xfrm>
          <a:prstGeom prst="rect">
            <a:avLst/>
          </a:prstGeom>
        </p:spPr>
      </p:pic>
      <p:sp>
        <p:nvSpPr>
          <p:cNvPr id="4" name="TextBox 3">
            <a:extLst>
              <a:ext uri="{FF2B5EF4-FFF2-40B4-BE49-F238E27FC236}">
                <a16:creationId xmlns:a16="http://schemas.microsoft.com/office/drawing/2014/main" id="{783A7C01-0D1B-1547-BB8B-8BF7FF9A178C}"/>
              </a:ext>
            </a:extLst>
          </p:cNvPr>
          <p:cNvSpPr txBox="1"/>
          <p:nvPr/>
        </p:nvSpPr>
        <p:spPr>
          <a:xfrm>
            <a:off x="7039627" y="463640"/>
            <a:ext cx="4663857" cy="1938992"/>
          </a:xfrm>
          <a:prstGeom prst="rect">
            <a:avLst/>
          </a:prstGeom>
          <a:noFill/>
        </p:spPr>
        <p:txBody>
          <a:bodyPr wrap="square" rtlCol="0">
            <a:spAutoFit/>
          </a:bodyPr>
          <a:lstStyle/>
          <a:p>
            <a:r>
              <a:rPr lang="en-US" sz="4000" dirty="0">
                <a:solidFill>
                  <a:schemeClr val="bg1"/>
                </a:solidFill>
              </a:rPr>
              <a:t>Great, so how do I make </a:t>
            </a:r>
            <a:r>
              <a:rPr lang="en-US" sz="4000" b="1" dirty="0">
                <a:solidFill>
                  <a:schemeClr val="bg1"/>
                </a:solidFill>
              </a:rPr>
              <a:t>$150,000/year </a:t>
            </a:r>
            <a:r>
              <a:rPr lang="en-US" sz="4000" dirty="0">
                <a:solidFill>
                  <a:schemeClr val="bg1"/>
                </a:solidFill>
              </a:rPr>
              <a:t>by 35?</a:t>
            </a:r>
          </a:p>
        </p:txBody>
      </p:sp>
      <p:pic>
        <p:nvPicPr>
          <p:cNvPr id="6" name="Picture 5">
            <a:extLst>
              <a:ext uri="{FF2B5EF4-FFF2-40B4-BE49-F238E27FC236}">
                <a16:creationId xmlns:a16="http://schemas.microsoft.com/office/drawing/2014/main" id="{F885A29F-A0C0-6A43-8088-07DD23F232E7}"/>
              </a:ext>
            </a:extLst>
          </p:cNvPr>
          <p:cNvPicPr>
            <a:picLocks noChangeAspect="1"/>
          </p:cNvPicPr>
          <p:nvPr/>
        </p:nvPicPr>
        <p:blipFill>
          <a:blip r:embed="rId3"/>
          <a:stretch>
            <a:fillRect/>
          </a:stretch>
        </p:blipFill>
        <p:spPr>
          <a:xfrm>
            <a:off x="7202118" y="3062703"/>
            <a:ext cx="1854200" cy="3615690"/>
          </a:xfrm>
          <a:prstGeom prst="rect">
            <a:avLst/>
          </a:prstGeom>
        </p:spPr>
      </p:pic>
    </p:spTree>
    <p:extLst>
      <p:ext uri="{BB962C8B-B14F-4D97-AF65-F5344CB8AC3E}">
        <p14:creationId xmlns:p14="http://schemas.microsoft.com/office/powerpoint/2010/main" val="21175988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1BBDC785-3E93-8046-AEA1-0651B4F8B5B1}"/>
              </a:ext>
            </a:extLst>
          </p:cNvPr>
          <p:cNvCxnSpPr/>
          <p:nvPr/>
        </p:nvCxnSpPr>
        <p:spPr>
          <a:xfrm>
            <a:off x="5983266" y="0"/>
            <a:ext cx="0" cy="685800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8F6FCD07-999A-3B43-972D-7FE97A5655A2}"/>
              </a:ext>
            </a:extLst>
          </p:cNvPr>
          <p:cNvPicPr>
            <a:picLocks noChangeAspect="1"/>
          </p:cNvPicPr>
          <p:nvPr/>
        </p:nvPicPr>
        <p:blipFill>
          <a:blip r:embed="rId2"/>
          <a:stretch>
            <a:fillRect/>
          </a:stretch>
        </p:blipFill>
        <p:spPr>
          <a:xfrm>
            <a:off x="4459528" y="2424216"/>
            <a:ext cx="3047475" cy="2009567"/>
          </a:xfrm>
          <a:prstGeom prst="rect">
            <a:avLst/>
          </a:prstGeom>
          <a:ln w="34925">
            <a:solidFill>
              <a:schemeClr val="accent1"/>
            </a:solidFill>
          </a:ln>
        </p:spPr>
      </p:pic>
      <p:sp>
        <p:nvSpPr>
          <p:cNvPr id="6" name="Rectangle 5">
            <a:extLst>
              <a:ext uri="{FF2B5EF4-FFF2-40B4-BE49-F238E27FC236}">
                <a16:creationId xmlns:a16="http://schemas.microsoft.com/office/drawing/2014/main" id="{678C23E0-13B7-4A4A-B3FB-F4055E72AB6C}"/>
              </a:ext>
            </a:extLst>
          </p:cNvPr>
          <p:cNvSpPr/>
          <p:nvPr/>
        </p:nvSpPr>
        <p:spPr>
          <a:xfrm rot="20580424">
            <a:off x="842374" y="2782231"/>
            <a:ext cx="2684517" cy="1569660"/>
          </a:xfrm>
          <a:prstGeom prst="rect">
            <a:avLst/>
          </a:prstGeom>
          <a:noFill/>
        </p:spPr>
        <p:txBody>
          <a:bodyPr wrap="none" lIns="91440" tIns="45720" rIns="91440" bIns="45720">
            <a:spAutoFit/>
          </a:bodyPr>
          <a:lstStyle/>
          <a:p>
            <a:pPr algn="ctr"/>
            <a:r>
              <a:rPr lang="en-US" sz="96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MBA</a:t>
            </a:r>
            <a:endParaRPr lang="en-US" sz="5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
        <p:nvSpPr>
          <p:cNvPr id="7" name="Rectangle 6">
            <a:extLst>
              <a:ext uri="{FF2B5EF4-FFF2-40B4-BE49-F238E27FC236}">
                <a16:creationId xmlns:a16="http://schemas.microsoft.com/office/drawing/2014/main" id="{244FC42A-8EBA-E444-86BD-2C0600C94AA4}"/>
              </a:ext>
            </a:extLst>
          </p:cNvPr>
          <p:cNvSpPr/>
          <p:nvPr/>
        </p:nvSpPr>
        <p:spPr>
          <a:xfrm rot="20580424">
            <a:off x="7829389" y="2533668"/>
            <a:ext cx="3320011" cy="1446550"/>
          </a:xfrm>
          <a:prstGeom prst="rect">
            <a:avLst/>
          </a:prstGeom>
          <a:noFill/>
        </p:spPr>
        <p:txBody>
          <a:bodyPr wrap="none" lIns="91440" tIns="45720" rIns="91440" bIns="45720">
            <a:spAutoFit/>
          </a:bodyPr>
          <a:lstStyle/>
          <a:p>
            <a:pPr algn="ctr"/>
            <a:r>
              <a:rPr lang="en-US" sz="4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Engineering</a:t>
            </a:r>
          </a:p>
          <a:p>
            <a:pPr algn="ctr"/>
            <a:r>
              <a:rPr lang="en-US" sz="4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Management</a:t>
            </a:r>
            <a:endParaRPr lang="en-US" sz="20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pic>
        <p:nvPicPr>
          <p:cNvPr id="8" name="Picture 7">
            <a:extLst>
              <a:ext uri="{FF2B5EF4-FFF2-40B4-BE49-F238E27FC236}">
                <a16:creationId xmlns:a16="http://schemas.microsoft.com/office/drawing/2014/main" id="{6AF3E654-58BF-E644-AFEC-3B6BC6B08C91}"/>
              </a:ext>
            </a:extLst>
          </p:cNvPr>
          <p:cNvPicPr>
            <a:picLocks noChangeAspect="1"/>
          </p:cNvPicPr>
          <p:nvPr/>
        </p:nvPicPr>
        <p:blipFill>
          <a:blip r:embed="rId3"/>
          <a:stretch>
            <a:fillRect/>
          </a:stretch>
        </p:blipFill>
        <p:spPr>
          <a:xfrm>
            <a:off x="0" y="24788"/>
            <a:ext cx="2222500" cy="2070100"/>
          </a:xfrm>
          <a:prstGeom prst="rect">
            <a:avLst/>
          </a:prstGeom>
        </p:spPr>
      </p:pic>
    </p:spTree>
    <p:extLst>
      <p:ext uri="{BB962C8B-B14F-4D97-AF65-F5344CB8AC3E}">
        <p14:creationId xmlns:p14="http://schemas.microsoft.com/office/powerpoint/2010/main" val="423690248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Oval 22">
            <a:extLst>
              <a:ext uri="{FF2B5EF4-FFF2-40B4-BE49-F238E27FC236}">
                <a16:creationId xmlns:a16="http://schemas.microsoft.com/office/drawing/2014/main" id="{364CFD90-D0E1-4BC3-9D8B-7503E2632C39}"/>
              </a:ext>
              <a:ext uri="{C183D7F6-B498-43B3-948B-1728B52AA6E4}">
                <adec:decorative xmlns:adec="http://schemas.microsoft.com/office/drawing/2017/decorative" val="1"/>
              </a:ext>
            </a:extLst>
          </p:cNvPr>
          <p:cNvSpPr/>
          <p:nvPr/>
        </p:nvSpPr>
        <p:spPr>
          <a:xfrm>
            <a:off x="4111626" y="1720850"/>
            <a:ext cx="3968750" cy="3968750"/>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3" hidden="1">
            <a:extLst>
              <a:ext uri="{FF2B5EF4-FFF2-40B4-BE49-F238E27FC236}">
                <a16:creationId xmlns:a16="http://schemas.microsoft.com/office/drawing/2014/main" id="{B5981CF1-BC08-49F8-B0F9-AAF98EC67450}"/>
              </a:ext>
            </a:extLst>
          </p:cNvPr>
          <p:cNvSpPr>
            <a:spLocks noGrp="1"/>
          </p:cNvSpPr>
          <p:nvPr>
            <p:ph type="title" idx="4294967295"/>
          </p:nvPr>
        </p:nvSpPr>
        <p:spPr>
          <a:xfrm>
            <a:off x="0" y="365125"/>
            <a:ext cx="10515600" cy="1325563"/>
          </a:xfrm>
        </p:spPr>
        <p:txBody>
          <a:bodyPr/>
          <a:lstStyle/>
          <a:p>
            <a:r>
              <a:rPr lang="en-US" dirty="0"/>
              <a:t>Project analysis slide 2</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3877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Approach</a:t>
            </a: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E3ECCC05-FF78-40FA-84FF-172821D8B58A}"/>
              </a:ext>
              <a:ext uri="{C183D7F6-B498-43B3-948B-1728B52AA6E4}">
                <adec:decorative xmlns:adec="http://schemas.microsoft.com/office/drawing/2017/decorative" val="1"/>
              </a:ext>
            </a:extLst>
          </p:cNvPr>
          <p:cNvSpPr/>
          <p:nvPr/>
        </p:nvSpPr>
        <p:spPr>
          <a:xfrm>
            <a:off x="5123516" y="2981812"/>
            <a:ext cx="1944968" cy="154622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mj-lt"/>
              </a:rPr>
              <a:t>Career</a:t>
            </a:r>
          </a:p>
          <a:p>
            <a:pPr algn="ctr"/>
            <a:r>
              <a:rPr lang="en-US" b="1" dirty="0">
                <a:latin typeface="+mj-lt"/>
              </a:rPr>
              <a:t>Research</a:t>
            </a:r>
          </a:p>
        </p:txBody>
      </p:sp>
      <p:sp>
        <p:nvSpPr>
          <p:cNvPr id="16" name="Rectangle: Rounded Corners 15">
            <a:extLst>
              <a:ext uri="{FF2B5EF4-FFF2-40B4-BE49-F238E27FC236}">
                <a16:creationId xmlns:a16="http://schemas.microsoft.com/office/drawing/2014/main" id="{D6178536-4D8A-4FF2-BBDC-4B3E7E0FCF26}"/>
              </a:ext>
              <a:ext uri="{C183D7F6-B498-43B3-948B-1728B52AA6E4}">
                <adec:decorative xmlns:adec="http://schemas.microsoft.com/office/drawing/2017/decorative" val="1"/>
              </a:ext>
            </a:extLst>
          </p:cNvPr>
          <p:cNvSpPr/>
          <p:nvPr/>
        </p:nvSpPr>
        <p:spPr>
          <a:xfrm>
            <a:off x="6943725" y="1613877"/>
            <a:ext cx="3660775" cy="740997"/>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Potential </a:t>
            </a:r>
          </a:p>
          <a:p>
            <a:pPr algn="ctr"/>
            <a:r>
              <a:rPr lang="en-US" sz="1600" dirty="0"/>
              <a:t>Schools and Cost </a:t>
            </a:r>
          </a:p>
        </p:txBody>
      </p:sp>
      <p:sp>
        <p:nvSpPr>
          <p:cNvPr id="15" name="Oval 14">
            <a:extLst>
              <a:ext uri="{FF2B5EF4-FFF2-40B4-BE49-F238E27FC236}">
                <a16:creationId xmlns:a16="http://schemas.microsoft.com/office/drawing/2014/main" id="{416F1356-9015-4B5C-9C64-3C1D963E5F59}"/>
              </a:ext>
              <a:ext uri="{C183D7F6-B498-43B3-948B-1728B52AA6E4}">
                <adec:decorative xmlns:adec="http://schemas.microsoft.com/office/drawing/2017/decorative" val="1"/>
              </a:ext>
            </a:extLst>
          </p:cNvPr>
          <p:cNvSpPr/>
          <p:nvPr/>
        </p:nvSpPr>
        <p:spPr>
          <a:xfrm>
            <a:off x="6832600" y="1514475"/>
            <a:ext cx="939800" cy="939800"/>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Rounded Corners 18">
            <a:extLst>
              <a:ext uri="{FF2B5EF4-FFF2-40B4-BE49-F238E27FC236}">
                <a16:creationId xmlns:a16="http://schemas.microsoft.com/office/drawing/2014/main" id="{EB7F2E37-0ACF-4E8A-9C1D-EC5B65BA2906}"/>
              </a:ext>
              <a:ext uri="{C183D7F6-B498-43B3-948B-1728B52AA6E4}">
                <adec:decorative xmlns:adec="http://schemas.microsoft.com/office/drawing/2017/decorative" val="1"/>
              </a:ext>
            </a:extLst>
          </p:cNvPr>
          <p:cNvSpPr/>
          <p:nvPr/>
        </p:nvSpPr>
        <p:spPr>
          <a:xfrm>
            <a:off x="7693025" y="3334727"/>
            <a:ext cx="3660775" cy="740997"/>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Return on Investment</a:t>
            </a:r>
          </a:p>
        </p:txBody>
      </p:sp>
      <p:sp>
        <p:nvSpPr>
          <p:cNvPr id="20" name="Oval 19">
            <a:extLst>
              <a:ext uri="{FF2B5EF4-FFF2-40B4-BE49-F238E27FC236}">
                <a16:creationId xmlns:a16="http://schemas.microsoft.com/office/drawing/2014/main" id="{88F812F5-70AF-4FBD-80D9-D59B3C456D5E}"/>
              </a:ext>
              <a:ext uri="{C183D7F6-B498-43B3-948B-1728B52AA6E4}">
                <adec:decorative xmlns:adec="http://schemas.microsoft.com/office/drawing/2017/decorative" val="1"/>
              </a:ext>
            </a:extLst>
          </p:cNvPr>
          <p:cNvSpPr/>
          <p:nvPr/>
        </p:nvSpPr>
        <p:spPr>
          <a:xfrm>
            <a:off x="7490264" y="3235325"/>
            <a:ext cx="939800" cy="939800"/>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Rounded Corners 20">
            <a:extLst>
              <a:ext uri="{FF2B5EF4-FFF2-40B4-BE49-F238E27FC236}">
                <a16:creationId xmlns:a16="http://schemas.microsoft.com/office/drawing/2014/main" id="{952C5002-7E64-4069-ACA0-6876E54A9B46}"/>
              </a:ext>
              <a:ext uri="{C183D7F6-B498-43B3-948B-1728B52AA6E4}">
                <adec:decorative xmlns:adec="http://schemas.microsoft.com/office/drawing/2017/decorative" val="1"/>
              </a:ext>
            </a:extLst>
          </p:cNvPr>
          <p:cNvSpPr/>
          <p:nvPr/>
        </p:nvSpPr>
        <p:spPr>
          <a:xfrm>
            <a:off x="6943725" y="5154978"/>
            <a:ext cx="3660775" cy="740997"/>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Decision Tree and </a:t>
            </a:r>
          </a:p>
          <a:p>
            <a:pPr algn="ctr"/>
            <a:r>
              <a:rPr lang="en-US" sz="1600" dirty="0"/>
              <a:t>Observations</a:t>
            </a:r>
          </a:p>
        </p:txBody>
      </p:sp>
      <p:sp>
        <p:nvSpPr>
          <p:cNvPr id="22" name="Oval 21">
            <a:extLst>
              <a:ext uri="{FF2B5EF4-FFF2-40B4-BE49-F238E27FC236}">
                <a16:creationId xmlns:a16="http://schemas.microsoft.com/office/drawing/2014/main" id="{A49C5F3A-6F0D-4A0F-AE6E-92F342C22ACD}"/>
              </a:ext>
              <a:ext uri="{C183D7F6-B498-43B3-948B-1728B52AA6E4}">
                <adec:decorative xmlns:adec="http://schemas.microsoft.com/office/drawing/2017/decorative" val="1"/>
              </a:ext>
            </a:extLst>
          </p:cNvPr>
          <p:cNvSpPr/>
          <p:nvPr/>
        </p:nvSpPr>
        <p:spPr>
          <a:xfrm>
            <a:off x="6832600" y="5055576"/>
            <a:ext cx="939800" cy="939800"/>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Rounded Corners 24">
            <a:extLst>
              <a:ext uri="{FF2B5EF4-FFF2-40B4-BE49-F238E27FC236}">
                <a16:creationId xmlns:a16="http://schemas.microsoft.com/office/drawing/2014/main" id="{94A75A79-A67A-4A23-8588-7FC5EB9A5183}"/>
              </a:ext>
              <a:ext uri="{C183D7F6-B498-43B3-948B-1728B52AA6E4}">
                <adec:decorative xmlns:adec="http://schemas.microsoft.com/office/drawing/2017/decorative" val="1"/>
              </a:ext>
            </a:extLst>
          </p:cNvPr>
          <p:cNvSpPr/>
          <p:nvPr/>
        </p:nvSpPr>
        <p:spPr>
          <a:xfrm>
            <a:off x="1462741" y="1536313"/>
            <a:ext cx="3660775" cy="740997"/>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MBA vs MEM Roles in US</a:t>
            </a:r>
          </a:p>
        </p:txBody>
      </p:sp>
      <p:sp>
        <p:nvSpPr>
          <p:cNvPr id="26" name="Oval 25">
            <a:extLst>
              <a:ext uri="{FF2B5EF4-FFF2-40B4-BE49-F238E27FC236}">
                <a16:creationId xmlns:a16="http://schemas.microsoft.com/office/drawing/2014/main" id="{BBC62739-FA35-49F8-8929-743B31F55A69}"/>
              </a:ext>
              <a:ext uri="{C183D7F6-B498-43B3-948B-1728B52AA6E4}">
                <adec:decorative xmlns:adec="http://schemas.microsoft.com/office/drawing/2017/decorative" val="1"/>
              </a:ext>
            </a:extLst>
          </p:cNvPr>
          <p:cNvSpPr/>
          <p:nvPr/>
        </p:nvSpPr>
        <p:spPr>
          <a:xfrm>
            <a:off x="4419600" y="1514475"/>
            <a:ext cx="939800" cy="939800"/>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Rounded Corners 26">
            <a:extLst>
              <a:ext uri="{FF2B5EF4-FFF2-40B4-BE49-F238E27FC236}">
                <a16:creationId xmlns:a16="http://schemas.microsoft.com/office/drawing/2014/main" id="{71BB375D-5EE6-4428-9817-2C7DB6B94332}"/>
              </a:ext>
              <a:ext uri="{C183D7F6-B498-43B3-948B-1728B52AA6E4}">
                <adec:decorative xmlns:adec="http://schemas.microsoft.com/office/drawing/2017/decorative" val="1"/>
              </a:ext>
            </a:extLst>
          </p:cNvPr>
          <p:cNvSpPr/>
          <p:nvPr/>
        </p:nvSpPr>
        <p:spPr>
          <a:xfrm>
            <a:off x="838200" y="3334727"/>
            <a:ext cx="3660775" cy="740997"/>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MBA vs MEM Roles in</a:t>
            </a:r>
          </a:p>
          <a:p>
            <a:pPr algn="ctr"/>
            <a:r>
              <a:rPr lang="en-US" sz="1600" dirty="0"/>
              <a:t>Southeast</a:t>
            </a:r>
          </a:p>
        </p:txBody>
      </p:sp>
      <p:sp>
        <p:nvSpPr>
          <p:cNvPr id="28" name="Oval 27">
            <a:extLst>
              <a:ext uri="{FF2B5EF4-FFF2-40B4-BE49-F238E27FC236}">
                <a16:creationId xmlns:a16="http://schemas.microsoft.com/office/drawing/2014/main" id="{B3A511B7-C7F3-4107-9962-1E10D2E087DD}"/>
              </a:ext>
              <a:ext uri="{C183D7F6-B498-43B3-948B-1728B52AA6E4}">
                <adec:decorative xmlns:adec="http://schemas.microsoft.com/office/drawing/2017/decorative" val="1"/>
              </a:ext>
            </a:extLst>
          </p:cNvPr>
          <p:cNvSpPr/>
          <p:nvPr/>
        </p:nvSpPr>
        <p:spPr>
          <a:xfrm>
            <a:off x="3670300" y="3235325"/>
            <a:ext cx="939800" cy="939800"/>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Rounded Corners 28">
            <a:extLst>
              <a:ext uri="{FF2B5EF4-FFF2-40B4-BE49-F238E27FC236}">
                <a16:creationId xmlns:a16="http://schemas.microsoft.com/office/drawing/2014/main" id="{D4D7D4B6-62C2-45AB-89A5-3A41DA021FD2}"/>
              </a:ext>
              <a:ext uri="{C183D7F6-B498-43B3-948B-1728B52AA6E4}">
                <adec:decorative xmlns:adec="http://schemas.microsoft.com/office/drawing/2017/decorative" val="1"/>
              </a:ext>
            </a:extLst>
          </p:cNvPr>
          <p:cNvSpPr/>
          <p:nvPr/>
        </p:nvSpPr>
        <p:spPr>
          <a:xfrm>
            <a:off x="1587500" y="5154978"/>
            <a:ext cx="3660775" cy="740997"/>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Analysis of Roles</a:t>
            </a:r>
          </a:p>
          <a:p>
            <a:pPr algn="ctr"/>
            <a:r>
              <a:rPr lang="en-US" sz="1600" dirty="0"/>
              <a:t>and John’s Fit</a:t>
            </a:r>
          </a:p>
        </p:txBody>
      </p:sp>
      <p:sp>
        <p:nvSpPr>
          <p:cNvPr id="30" name="Oval 29">
            <a:extLst>
              <a:ext uri="{FF2B5EF4-FFF2-40B4-BE49-F238E27FC236}">
                <a16:creationId xmlns:a16="http://schemas.microsoft.com/office/drawing/2014/main" id="{83902602-D4BC-4D44-AC14-BB55A86C5D06}"/>
              </a:ext>
              <a:ext uri="{C183D7F6-B498-43B3-948B-1728B52AA6E4}">
                <adec:decorative xmlns:adec="http://schemas.microsoft.com/office/drawing/2017/decorative" val="1"/>
              </a:ext>
            </a:extLst>
          </p:cNvPr>
          <p:cNvSpPr/>
          <p:nvPr/>
        </p:nvSpPr>
        <p:spPr>
          <a:xfrm>
            <a:off x="4419600" y="5055576"/>
            <a:ext cx="939800" cy="939800"/>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1" name="Group 30" descr="Icons of bar chart and line graph.">
            <a:extLst>
              <a:ext uri="{FF2B5EF4-FFF2-40B4-BE49-F238E27FC236}">
                <a16:creationId xmlns:a16="http://schemas.microsoft.com/office/drawing/2014/main" id="{044C3643-8A0E-47C1-BEB8-C73203B5E58D}"/>
              </a:ext>
            </a:extLst>
          </p:cNvPr>
          <p:cNvGrpSpPr/>
          <p:nvPr/>
        </p:nvGrpSpPr>
        <p:grpSpPr>
          <a:xfrm>
            <a:off x="4715661" y="1810536"/>
            <a:ext cx="347679" cy="347679"/>
            <a:chOff x="4319588" y="2492375"/>
            <a:chExt cx="287338" cy="287338"/>
          </a:xfrm>
          <a:solidFill>
            <a:schemeClr val="bg1"/>
          </a:solidFill>
        </p:grpSpPr>
        <p:sp>
          <p:nvSpPr>
            <p:cNvPr id="32" name="Freeform 372">
              <a:extLst>
                <a:ext uri="{FF2B5EF4-FFF2-40B4-BE49-F238E27FC236}">
                  <a16:creationId xmlns:a16="http://schemas.microsoft.com/office/drawing/2014/main" id="{56E8F5A5-5318-470B-8F42-337C264086AA}"/>
                </a:ext>
              </a:extLst>
            </p:cNvPr>
            <p:cNvSpPr>
              <a:spLocks/>
            </p:cNvSpPr>
            <p:nvPr/>
          </p:nvSpPr>
          <p:spPr bwMode="auto">
            <a:xfrm>
              <a:off x="4319588" y="2587625"/>
              <a:ext cx="287338" cy="192088"/>
            </a:xfrm>
            <a:custGeom>
              <a:avLst/>
              <a:gdLst>
                <a:gd name="T0" fmla="*/ 843 w 904"/>
                <a:gd name="T1" fmla="*/ 572 h 602"/>
                <a:gd name="T2" fmla="*/ 843 w 904"/>
                <a:gd name="T3" fmla="*/ 12 h 602"/>
                <a:gd name="T4" fmla="*/ 841 w 904"/>
                <a:gd name="T5" fmla="*/ 7 h 602"/>
                <a:gd name="T6" fmla="*/ 836 w 904"/>
                <a:gd name="T7" fmla="*/ 3 h 602"/>
                <a:gd name="T8" fmla="*/ 831 w 904"/>
                <a:gd name="T9" fmla="*/ 1 h 602"/>
                <a:gd name="T10" fmla="*/ 708 w 904"/>
                <a:gd name="T11" fmla="*/ 0 h 602"/>
                <a:gd name="T12" fmla="*/ 702 w 904"/>
                <a:gd name="T13" fmla="*/ 2 h 602"/>
                <a:gd name="T14" fmla="*/ 697 w 904"/>
                <a:gd name="T15" fmla="*/ 5 h 602"/>
                <a:gd name="T16" fmla="*/ 694 w 904"/>
                <a:gd name="T17" fmla="*/ 9 h 602"/>
                <a:gd name="T18" fmla="*/ 693 w 904"/>
                <a:gd name="T19" fmla="*/ 16 h 602"/>
                <a:gd name="T20" fmla="*/ 632 w 904"/>
                <a:gd name="T21" fmla="*/ 572 h 602"/>
                <a:gd name="T22" fmla="*/ 632 w 904"/>
                <a:gd name="T23" fmla="*/ 283 h 602"/>
                <a:gd name="T24" fmla="*/ 630 w 904"/>
                <a:gd name="T25" fmla="*/ 277 h 602"/>
                <a:gd name="T26" fmla="*/ 626 w 904"/>
                <a:gd name="T27" fmla="*/ 274 h 602"/>
                <a:gd name="T28" fmla="*/ 621 w 904"/>
                <a:gd name="T29" fmla="*/ 271 h 602"/>
                <a:gd name="T30" fmla="*/ 497 w 904"/>
                <a:gd name="T31" fmla="*/ 271 h 602"/>
                <a:gd name="T32" fmla="*/ 491 w 904"/>
                <a:gd name="T33" fmla="*/ 272 h 602"/>
                <a:gd name="T34" fmla="*/ 487 w 904"/>
                <a:gd name="T35" fmla="*/ 275 h 602"/>
                <a:gd name="T36" fmla="*/ 483 w 904"/>
                <a:gd name="T37" fmla="*/ 281 h 602"/>
                <a:gd name="T38" fmla="*/ 482 w 904"/>
                <a:gd name="T39" fmla="*/ 286 h 602"/>
                <a:gd name="T40" fmla="*/ 421 w 904"/>
                <a:gd name="T41" fmla="*/ 572 h 602"/>
                <a:gd name="T42" fmla="*/ 421 w 904"/>
                <a:gd name="T43" fmla="*/ 193 h 602"/>
                <a:gd name="T44" fmla="*/ 419 w 904"/>
                <a:gd name="T45" fmla="*/ 187 h 602"/>
                <a:gd name="T46" fmla="*/ 415 w 904"/>
                <a:gd name="T47" fmla="*/ 183 h 602"/>
                <a:gd name="T48" fmla="*/ 409 w 904"/>
                <a:gd name="T49" fmla="*/ 181 h 602"/>
                <a:gd name="T50" fmla="*/ 286 w 904"/>
                <a:gd name="T51" fmla="*/ 181 h 602"/>
                <a:gd name="T52" fmla="*/ 281 w 904"/>
                <a:gd name="T53" fmla="*/ 182 h 602"/>
                <a:gd name="T54" fmla="*/ 275 w 904"/>
                <a:gd name="T55" fmla="*/ 185 h 602"/>
                <a:gd name="T56" fmla="*/ 272 w 904"/>
                <a:gd name="T57" fmla="*/ 190 h 602"/>
                <a:gd name="T58" fmla="*/ 271 w 904"/>
                <a:gd name="T59" fmla="*/ 196 h 602"/>
                <a:gd name="T60" fmla="*/ 211 w 904"/>
                <a:gd name="T61" fmla="*/ 572 h 602"/>
                <a:gd name="T62" fmla="*/ 211 w 904"/>
                <a:gd name="T63" fmla="*/ 404 h 602"/>
                <a:gd name="T64" fmla="*/ 209 w 904"/>
                <a:gd name="T65" fmla="*/ 399 h 602"/>
                <a:gd name="T66" fmla="*/ 205 w 904"/>
                <a:gd name="T67" fmla="*/ 394 h 602"/>
                <a:gd name="T68" fmla="*/ 199 w 904"/>
                <a:gd name="T69" fmla="*/ 392 h 602"/>
                <a:gd name="T70" fmla="*/ 76 w 904"/>
                <a:gd name="T71" fmla="*/ 391 h 602"/>
                <a:gd name="T72" fmla="*/ 69 w 904"/>
                <a:gd name="T73" fmla="*/ 392 h 602"/>
                <a:gd name="T74" fmla="*/ 65 w 904"/>
                <a:gd name="T75" fmla="*/ 396 h 602"/>
                <a:gd name="T76" fmla="*/ 62 w 904"/>
                <a:gd name="T77" fmla="*/ 401 h 602"/>
                <a:gd name="T78" fmla="*/ 61 w 904"/>
                <a:gd name="T79" fmla="*/ 406 h 602"/>
                <a:gd name="T80" fmla="*/ 15 w 904"/>
                <a:gd name="T81" fmla="*/ 572 h 602"/>
                <a:gd name="T82" fmla="*/ 9 w 904"/>
                <a:gd name="T83" fmla="*/ 573 h 602"/>
                <a:gd name="T84" fmla="*/ 5 w 904"/>
                <a:gd name="T85" fmla="*/ 577 h 602"/>
                <a:gd name="T86" fmla="*/ 2 w 904"/>
                <a:gd name="T87" fmla="*/ 581 h 602"/>
                <a:gd name="T88" fmla="*/ 0 w 904"/>
                <a:gd name="T89" fmla="*/ 587 h 602"/>
                <a:gd name="T90" fmla="*/ 2 w 904"/>
                <a:gd name="T91" fmla="*/ 593 h 602"/>
                <a:gd name="T92" fmla="*/ 5 w 904"/>
                <a:gd name="T93" fmla="*/ 598 h 602"/>
                <a:gd name="T94" fmla="*/ 9 w 904"/>
                <a:gd name="T95" fmla="*/ 601 h 602"/>
                <a:gd name="T96" fmla="*/ 15 w 904"/>
                <a:gd name="T97" fmla="*/ 602 h 602"/>
                <a:gd name="T98" fmla="*/ 196 w 904"/>
                <a:gd name="T99" fmla="*/ 602 h 602"/>
                <a:gd name="T100" fmla="*/ 406 w 904"/>
                <a:gd name="T101" fmla="*/ 602 h 602"/>
                <a:gd name="T102" fmla="*/ 617 w 904"/>
                <a:gd name="T103" fmla="*/ 602 h 602"/>
                <a:gd name="T104" fmla="*/ 828 w 904"/>
                <a:gd name="T105" fmla="*/ 602 h 602"/>
                <a:gd name="T106" fmla="*/ 891 w 904"/>
                <a:gd name="T107" fmla="*/ 602 h 602"/>
                <a:gd name="T108" fmla="*/ 896 w 904"/>
                <a:gd name="T109" fmla="*/ 600 h 602"/>
                <a:gd name="T110" fmla="*/ 901 w 904"/>
                <a:gd name="T111" fmla="*/ 596 h 602"/>
                <a:gd name="T112" fmla="*/ 903 w 904"/>
                <a:gd name="T113" fmla="*/ 591 h 602"/>
                <a:gd name="T114" fmla="*/ 903 w 904"/>
                <a:gd name="T115" fmla="*/ 584 h 602"/>
                <a:gd name="T116" fmla="*/ 901 w 904"/>
                <a:gd name="T117" fmla="*/ 579 h 602"/>
                <a:gd name="T118" fmla="*/ 896 w 904"/>
                <a:gd name="T119" fmla="*/ 575 h 602"/>
                <a:gd name="T120" fmla="*/ 891 w 904"/>
                <a:gd name="T121" fmla="*/ 572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04" h="602">
                  <a:moveTo>
                    <a:pt x="889" y="572"/>
                  </a:moveTo>
                  <a:lnTo>
                    <a:pt x="843" y="572"/>
                  </a:lnTo>
                  <a:lnTo>
                    <a:pt x="843" y="16"/>
                  </a:lnTo>
                  <a:lnTo>
                    <a:pt x="843" y="12"/>
                  </a:lnTo>
                  <a:lnTo>
                    <a:pt x="842" y="9"/>
                  </a:lnTo>
                  <a:lnTo>
                    <a:pt x="841" y="7"/>
                  </a:lnTo>
                  <a:lnTo>
                    <a:pt x="838" y="5"/>
                  </a:lnTo>
                  <a:lnTo>
                    <a:pt x="836" y="3"/>
                  </a:lnTo>
                  <a:lnTo>
                    <a:pt x="834" y="2"/>
                  </a:lnTo>
                  <a:lnTo>
                    <a:pt x="831" y="1"/>
                  </a:lnTo>
                  <a:lnTo>
                    <a:pt x="828" y="1"/>
                  </a:lnTo>
                  <a:lnTo>
                    <a:pt x="708" y="0"/>
                  </a:lnTo>
                  <a:lnTo>
                    <a:pt x="704" y="1"/>
                  </a:lnTo>
                  <a:lnTo>
                    <a:pt x="702" y="2"/>
                  </a:lnTo>
                  <a:lnTo>
                    <a:pt x="699" y="3"/>
                  </a:lnTo>
                  <a:lnTo>
                    <a:pt x="697" y="5"/>
                  </a:lnTo>
                  <a:lnTo>
                    <a:pt x="695" y="7"/>
                  </a:lnTo>
                  <a:lnTo>
                    <a:pt x="694" y="9"/>
                  </a:lnTo>
                  <a:lnTo>
                    <a:pt x="693" y="12"/>
                  </a:lnTo>
                  <a:lnTo>
                    <a:pt x="693" y="16"/>
                  </a:lnTo>
                  <a:lnTo>
                    <a:pt x="693" y="572"/>
                  </a:lnTo>
                  <a:lnTo>
                    <a:pt x="632" y="572"/>
                  </a:lnTo>
                  <a:lnTo>
                    <a:pt x="632" y="286"/>
                  </a:lnTo>
                  <a:lnTo>
                    <a:pt x="632" y="283"/>
                  </a:lnTo>
                  <a:lnTo>
                    <a:pt x="631" y="281"/>
                  </a:lnTo>
                  <a:lnTo>
                    <a:pt x="630" y="277"/>
                  </a:lnTo>
                  <a:lnTo>
                    <a:pt x="628" y="275"/>
                  </a:lnTo>
                  <a:lnTo>
                    <a:pt x="626" y="274"/>
                  </a:lnTo>
                  <a:lnTo>
                    <a:pt x="623" y="272"/>
                  </a:lnTo>
                  <a:lnTo>
                    <a:pt x="621" y="271"/>
                  </a:lnTo>
                  <a:lnTo>
                    <a:pt x="617" y="271"/>
                  </a:lnTo>
                  <a:lnTo>
                    <a:pt x="497" y="271"/>
                  </a:lnTo>
                  <a:lnTo>
                    <a:pt x="494" y="271"/>
                  </a:lnTo>
                  <a:lnTo>
                    <a:pt x="491" y="272"/>
                  </a:lnTo>
                  <a:lnTo>
                    <a:pt x="489" y="274"/>
                  </a:lnTo>
                  <a:lnTo>
                    <a:pt x="487" y="275"/>
                  </a:lnTo>
                  <a:lnTo>
                    <a:pt x="484" y="277"/>
                  </a:lnTo>
                  <a:lnTo>
                    <a:pt x="483" y="281"/>
                  </a:lnTo>
                  <a:lnTo>
                    <a:pt x="482" y="283"/>
                  </a:lnTo>
                  <a:lnTo>
                    <a:pt x="482" y="286"/>
                  </a:lnTo>
                  <a:lnTo>
                    <a:pt x="482" y="572"/>
                  </a:lnTo>
                  <a:lnTo>
                    <a:pt x="421" y="572"/>
                  </a:lnTo>
                  <a:lnTo>
                    <a:pt x="421" y="196"/>
                  </a:lnTo>
                  <a:lnTo>
                    <a:pt x="421" y="193"/>
                  </a:lnTo>
                  <a:lnTo>
                    <a:pt x="420" y="190"/>
                  </a:lnTo>
                  <a:lnTo>
                    <a:pt x="419" y="187"/>
                  </a:lnTo>
                  <a:lnTo>
                    <a:pt x="417" y="185"/>
                  </a:lnTo>
                  <a:lnTo>
                    <a:pt x="415" y="183"/>
                  </a:lnTo>
                  <a:lnTo>
                    <a:pt x="413" y="182"/>
                  </a:lnTo>
                  <a:lnTo>
                    <a:pt x="409" y="181"/>
                  </a:lnTo>
                  <a:lnTo>
                    <a:pt x="406" y="181"/>
                  </a:lnTo>
                  <a:lnTo>
                    <a:pt x="286" y="181"/>
                  </a:lnTo>
                  <a:lnTo>
                    <a:pt x="283" y="181"/>
                  </a:lnTo>
                  <a:lnTo>
                    <a:pt x="281" y="182"/>
                  </a:lnTo>
                  <a:lnTo>
                    <a:pt x="277" y="183"/>
                  </a:lnTo>
                  <a:lnTo>
                    <a:pt x="275" y="185"/>
                  </a:lnTo>
                  <a:lnTo>
                    <a:pt x="273" y="187"/>
                  </a:lnTo>
                  <a:lnTo>
                    <a:pt x="272" y="190"/>
                  </a:lnTo>
                  <a:lnTo>
                    <a:pt x="271" y="193"/>
                  </a:lnTo>
                  <a:lnTo>
                    <a:pt x="271" y="196"/>
                  </a:lnTo>
                  <a:lnTo>
                    <a:pt x="271" y="572"/>
                  </a:lnTo>
                  <a:lnTo>
                    <a:pt x="211" y="572"/>
                  </a:lnTo>
                  <a:lnTo>
                    <a:pt x="211" y="406"/>
                  </a:lnTo>
                  <a:lnTo>
                    <a:pt x="211" y="404"/>
                  </a:lnTo>
                  <a:lnTo>
                    <a:pt x="210" y="401"/>
                  </a:lnTo>
                  <a:lnTo>
                    <a:pt x="209" y="399"/>
                  </a:lnTo>
                  <a:lnTo>
                    <a:pt x="207" y="396"/>
                  </a:lnTo>
                  <a:lnTo>
                    <a:pt x="205" y="394"/>
                  </a:lnTo>
                  <a:lnTo>
                    <a:pt x="201" y="393"/>
                  </a:lnTo>
                  <a:lnTo>
                    <a:pt x="199" y="392"/>
                  </a:lnTo>
                  <a:lnTo>
                    <a:pt x="196" y="391"/>
                  </a:lnTo>
                  <a:lnTo>
                    <a:pt x="76" y="391"/>
                  </a:lnTo>
                  <a:lnTo>
                    <a:pt x="73" y="392"/>
                  </a:lnTo>
                  <a:lnTo>
                    <a:pt x="69" y="392"/>
                  </a:lnTo>
                  <a:lnTo>
                    <a:pt x="67" y="394"/>
                  </a:lnTo>
                  <a:lnTo>
                    <a:pt x="65" y="396"/>
                  </a:lnTo>
                  <a:lnTo>
                    <a:pt x="63" y="399"/>
                  </a:lnTo>
                  <a:lnTo>
                    <a:pt x="62" y="401"/>
                  </a:lnTo>
                  <a:lnTo>
                    <a:pt x="61" y="404"/>
                  </a:lnTo>
                  <a:lnTo>
                    <a:pt x="61" y="406"/>
                  </a:lnTo>
                  <a:lnTo>
                    <a:pt x="61" y="572"/>
                  </a:lnTo>
                  <a:lnTo>
                    <a:pt x="15" y="572"/>
                  </a:lnTo>
                  <a:lnTo>
                    <a:pt x="13" y="572"/>
                  </a:lnTo>
                  <a:lnTo>
                    <a:pt x="9" y="573"/>
                  </a:lnTo>
                  <a:lnTo>
                    <a:pt x="7" y="575"/>
                  </a:lnTo>
                  <a:lnTo>
                    <a:pt x="5" y="577"/>
                  </a:lnTo>
                  <a:lnTo>
                    <a:pt x="3" y="579"/>
                  </a:lnTo>
                  <a:lnTo>
                    <a:pt x="2" y="581"/>
                  </a:lnTo>
                  <a:lnTo>
                    <a:pt x="1" y="584"/>
                  </a:lnTo>
                  <a:lnTo>
                    <a:pt x="0" y="587"/>
                  </a:lnTo>
                  <a:lnTo>
                    <a:pt x="1" y="591"/>
                  </a:lnTo>
                  <a:lnTo>
                    <a:pt x="2" y="593"/>
                  </a:lnTo>
                  <a:lnTo>
                    <a:pt x="3" y="596"/>
                  </a:lnTo>
                  <a:lnTo>
                    <a:pt x="5" y="598"/>
                  </a:lnTo>
                  <a:lnTo>
                    <a:pt x="7" y="600"/>
                  </a:lnTo>
                  <a:lnTo>
                    <a:pt x="9" y="601"/>
                  </a:lnTo>
                  <a:lnTo>
                    <a:pt x="13" y="602"/>
                  </a:lnTo>
                  <a:lnTo>
                    <a:pt x="15" y="602"/>
                  </a:lnTo>
                  <a:lnTo>
                    <a:pt x="76" y="602"/>
                  </a:lnTo>
                  <a:lnTo>
                    <a:pt x="196" y="602"/>
                  </a:lnTo>
                  <a:lnTo>
                    <a:pt x="286" y="602"/>
                  </a:lnTo>
                  <a:lnTo>
                    <a:pt x="406" y="602"/>
                  </a:lnTo>
                  <a:lnTo>
                    <a:pt x="497" y="602"/>
                  </a:lnTo>
                  <a:lnTo>
                    <a:pt x="617" y="602"/>
                  </a:lnTo>
                  <a:lnTo>
                    <a:pt x="708" y="602"/>
                  </a:lnTo>
                  <a:lnTo>
                    <a:pt x="828" y="602"/>
                  </a:lnTo>
                  <a:lnTo>
                    <a:pt x="889" y="602"/>
                  </a:lnTo>
                  <a:lnTo>
                    <a:pt x="891" y="602"/>
                  </a:lnTo>
                  <a:lnTo>
                    <a:pt x="894" y="601"/>
                  </a:lnTo>
                  <a:lnTo>
                    <a:pt x="896" y="600"/>
                  </a:lnTo>
                  <a:lnTo>
                    <a:pt x="898" y="598"/>
                  </a:lnTo>
                  <a:lnTo>
                    <a:pt x="901" y="596"/>
                  </a:lnTo>
                  <a:lnTo>
                    <a:pt x="902" y="593"/>
                  </a:lnTo>
                  <a:lnTo>
                    <a:pt x="903" y="591"/>
                  </a:lnTo>
                  <a:lnTo>
                    <a:pt x="904" y="587"/>
                  </a:lnTo>
                  <a:lnTo>
                    <a:pt x="903" y="584"/>
                  </a:lnTo>
                  <a:lnTo>
                    <a:pt x="902" y="581"/>
                  </a:lnTo>
                  <a:lnTo>
                    <a:pt x="901" y="579"/>
                  </a:lnTo>
                  <a:lnTo>
                    <a:pt x="898" y="577"/>
                  </a:lnTo>
                  <a:lnTo>
                    <a:pt x="896" y="575"/>
                  </a:lnTo>
                  <a:lnTo>
                    <a:pt x="894" y="573"/>
                  </a:lnTo>
                  <a:lnTo>
                    <a:pt x="891" y="572"/>
                  </a:lnTo>
                  <a:lnTo>
                    <a:pt x="889" y="5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3" name="Freeform 373">
              <a:extLst>
                <a:ext uri="{FF2B5EF4-FFF2-40B4-BE49-F238E27FC236}">
                  <a16:creationId xmlns:a16="http://schemas.microsoft.com/office/drawing/2014/main" id="{6AA1356D-8F1B-4281-BEC5-5B4EBF7467B1}"/>
                </a:ext>
              </a:extLst>
            </p:cNvPr>
            <p:cNvSpPr>
              <a:spLocks/>
            </p:cNvSpPr>
            <p:nvPr/>
          </p:nvSpPr>
          <p:spPr bwMode="auto">
            <a:xfrm>
              <a:off x="4338638" y="2492375"/>
              <a:ext cx="252413" cy="157163"/>
            </a:xfrm>
            <a:custGeom>
              <a:avLst/>
              <a:gdLst>
                <a:gd name="T0" fmla="*/ 77 w 797"/>
                <a:gd name="T1" fmla="*/ 494 h 497"/>
                <a:gd name="T2" fmla="*/ 97 w 797"/>
                <a:gd name="T3" fmla="*/ 483 h 497"/>
                <a:gd name="T4" fmla="*/ 112 w 797"/>
                <a:gd name="T5" fmla="*/ 466 h 497"/>
                <a:gd name="T6" fmla="*/ 120 w 797"/>
                <a:gd name="T7" fmla="*/ 443 h 497"/>
                <a:gd name="T8" fmla="*/ 116 w 797"/>
                <a:gd name="T9" fmla="*/ 416 h 497"/>
                <a:gd name="T10" fmla="*/ 267 w 797"/>
                <a:gd name="T11" fmla="*/ 298 h 497"/>
                <a:gd name="T12" fmla="*/ 300 w 797"/>
                <a:gd name="T13" fmla="*/ 299 h 497"/>
                <a:gd name="T14" fmla="*/ 325 w 797"/>
                <a:gd name="T15" fmla="*/ 287 h 497"/>
                <a:gd name="T16" fmla="*/ 451 w 797"/>
                <a:gd name="T17" fmla="*/ 327 h 497"/>
                <a:gd name="T18" fmla="*/ 454 w 797"/>
                <a:gd name="T19" fmla="*/ 349 h 497"/>
                <a:gd name="T20" fmla="*/ 464 w 797"/>
                <a:gd name="T21" fmla="*/ 369 h 497"/>
                <a:gd name="T22" fmla="*/ 482 w 797"/>
                <a:gd name="T23" fmla="*/ 384 h 497"/>
                <a:gd name="T24" fmla="*/ 505 w 797"/>
                <a:gd name="T25" fmla="*/ 391 h 497"/>
                <a:gd name="T26" fmla="*/ 529 w 797"/>
                <a:gd name="T27" fmla="*/ 389 h 497"/>
                <a:gd name="T28" fmla="*/ 550 w 797"/>
                <a:gd name="T29" fmla="*/ 378 h 497"/>
                <a:gd name="T30" fmla="*/ 564 w 797"/>
                <a:gd name="T31" fmla="*/ 360 h 497"/>
                <a:gd name="T32" fmla="*/ 571 w 797"/>
                <a:gd name="T33" fmla="*/ 337 h 497"/>
                <a:gd name="T34" fmla="*/ 565 w 797"/>
                <a:gd name="T35" fmla="*/ 304 h 497"/>
                <a:gd name="T36" fmla="*/ 724 w 797"/>
                <a:gd name="T37" fmla="*/ 119 h 497"/>
                <a:gd name="T38" fmla="*/ 750 w 797"/>
                <a:gd name="T39" fmla="*/ 119 h 497"/>
                <a:gd name="T40" fmla="*/ 771 w 797"/>
                <a:gd name="T41" fmla="*/ 110 h 497"/>
                <a:gd name="T42" fmla="*/ 787 w 797"/>
                <a:gd name="T43" fmla="*/ 94 h 497"/>
                <a:gd name="T44" fmla="*/ 796 w 797"/>
                <a:gd name="T45" fmla="*/ 72 h 497"/>
                <a:gd name="T46" fmla="*/ 796 w 797"/>
                <a:gd name="T47" fmla="*/ 48 h 497"/>
                <a:gd name="T48" fmla="*/ 787 w 797"/>
                <a:gd name="T49" fmla="*/ 27 h 497"/>
                <a:gd name="T50" fmla="*/ 771 w 797"/>
                <a:gd name="T51" fmla="*/ 10 h 497"/>
                <a:gd name="T52" fmla="*/ 750 w 797"/>
                <a:gd name="T53" fmla="*/ 1 h 497"/>
                <a:gd name="T54" fmla="*/ 725 w 797"/>
                <a:gd name="T55" fmla="*/ 1 h 497"/>
                <a:gd name="T56" fmla="*/ 703 w 797"/>
                <a:gd name="T57" fmla="*/ 10 h 497"/>
                <a:gd name="T58" fmla="*/ 687 w 797"/>
                <a:gd name="T59" fmla="*/ 27 h 497"/>
                <a:gd name="T60" fmla="*/ 678 w 797"/>
                <a:gd name="T61" fmla="*/ 48 h 497"/>
                <a:gd name="T62" fmla="*/ 680 w 797"/>
                <a:gd name="T63" fmla="*/ 79 h 497"/>
                <a:gd name="T64" fmla="*/ 531 w 797"/>
                <a:gd name="T65" fmla="*/ 275 h 497"/>
                <a:gd name="T66" fmla="*/ 504 w 797"/>
                <a:gd name="T67" fmla="*/ 272 h 497"/>
                <a:gd name="T68" fmla="*/ 478 w 797"/>
                <a:gd name="T69" fmla="*/ 281 h 497"/>
                <a:gd name="T70" fmla="*/ 345 w 797"/>
                <a:gd name="T71" fmla="*/ 248 h 497"/>
                <a:gd name="T72" fmla="*/ 344 w 797"/>
                <a:gd name="T73" fmla="*/ 229 h 497"/>
                <a:gd name="T74" fmla="*/ 336 w 797"/>
                <a:gd name="T75" fmla="*/ 207 h 497"/>
                <a:gd name="T76" fmla="*/ 319 w 797"/>
                <a:gd name="T77" fmla="*/ 191 h 497"/>
                <a:gd name="T78" fmla="*/ 298 w 797"/>
                <a:gd name="T79" fmla="*/ 181 h 497"/>
                <a:gd name="T80" fmla="*/ 273 w 797"/>
                <a:gd name="T81" fmla="*/ 181 h 497"/>
                <a:gd name="T82" fmla="*/ 252 w 797"/>
                <a:gd name="T83" fmla="*/ 191 h 497"/>
                <a:gd name="T84" fmla="*/ 236 w 797"/>
                <a:gd name="T85" fmla="*/ 207 h 497"/>
                <a:gd name="T86" fmla="*/ 226 w 797"/>
                <a:gd name="T87" fmla="*/ 229 h 497"/>
                <a:gd name="T88" fmla="*/ 227 w 797"/>
                <a:gd name="T89" fmla="*/ 254 h 497"/>
                <a:gd name="T90" fmla="*/ 86 w 797"/>
                <a:gd name="T91" fmla="*/ 382 h 497"/>
                <a:gd name="T92" fmla="*/ 53 w 797"/>
                <a:gd name="T93" fmla="*/ 377 h 497"/>
                <a:gd name="T94" fmla="*/ 31 w 797"/>
                <a:gd name="T95" fmla="*/ 383 h 497"/>
                <a:gd name="T96" fmla="*/ 13 w 797"/>
                <a:gd name="T97" fmla="*/ 398 h 497"/>
                <a:gd name="T98" fmla="*/ 2 w 797"/>
                <a:gd name="T99" fmla="*/ 419 h 497"/>
                <a:gd name="T100" fmla="*/ 0 w 797"/>
                <a:gd name="T101" fmla="*/ 443 h 497"/>
                <a:gd name="T102" fmla="*/ 6 w 797"/>
                <a:gd name="T103" fmla="*/ 466 h 497"/>
                <a:gd name="T104" fmla="*/ 21 w 797"/>
                <a:gd name="T105" fmla="*/ 483 h 497"/>
                <a:gd name="T106" fmla="*/ 42 w 797"/>
                <a:gd name="T107" fmla="*/ 494 h 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97" h="497">
                  <a:moveTo>
                    <a:pt x="60" y="497"/>
                  </a:moveTo>
                  <a:lnTo>
                    <a:pt x="65" y="497"/>
                  </a:lnTo>
                  <a:lnTo>
                    <a:pt x="72" y="496"/>
                  </a:lnTo>
                  <a:lnTo>
                    <a:pt x="77" y="494"/>
                  </a:lnTo>
                  <a:lnTo>
                    <a:pt x="83" y="493"/>
                  </a:lnTo>
                  <a:lnTo>
                    <a:pt x="89" y="489"/>
                  </a:lnTo>
                  <a:lnTo>
                    <a:pt x="93" y="486"/>
                  </a:lnTo>
                  <a:lnTo>
                    <a:pt x="97" y="483"/>
                  </a:lnTo>
                  <a:lnTo>
                    <a:pt x="102" y="480"/>
                  </a:lnTo>
                  <a:lnTo>
                    <a:pt x="106" y="475"/>
                  </a:lnTo>
                  <a:lnTo>
                    <a:pt x="109" y="470"/>
                  </a:lnTo>
                  <a:lnTo>
                    <a:pt x="112" y="466"/>
                  </a:lnTo>
                  <a:lnTo>
                    <a:pt x="115" y="460"/>
                  </a:lnTo>
                  <a:lnTo>
                    <a:pt x="117" y="455"/>
                  </a:lnTo>
                  <a:lnTo>
                    <a:pt x="119" y="449"/>
                  </a:lnTo>
                  <a:lnTo>
                    <a:pt x="120" y="443"/>
                  </a:lnTo>
                  <a:lnTo>
                    <a:pt x="120" y="437"/>
                  </a:lnTo>
                  <a:lnTo>
                    <a:pt x="119" y="429"/>
                  </a:lnTo>
                  <a:lnTo>
                    <a:pt x="118" y="423"/>
                  </a:lnTo>
                  <a:lnTo>
                    <a:pt x="116" y="416"/>
                  </a:lnTo>
                  <a:lnTo>
                    <a:pt x="114" y="410"/>
                  </a:lnTo>
                  <a:lnTo>
                    <a:pt x="251" y="290"/>
                  </a:lnTo>
                  <a:lnTo>
                    <a:pt x="259" y="295"/>
                  </a:lnTo>
                  <a:lnTo>
                    <a:pt x="267" y="298"/>
                  </a:lnTo>
                  <a:lnTo>
                    <a:pt x="277" y="301"/>
                  </a:lnTo>
                  <a:lnTo>
                    <a:pt x="285" y="302"/>
                  </a:lnTo>
                  <a:lnTo>
                    <a:pt x="293" y="301"/>
                  </a:lnTo>
                  <a:lnTo>
                    <a:pt x="300" y="299"/>
                  </a:lnTo>
                  <a:lnTo>
                    <a:pt x="307" y="297"/>
                  </a:lnTo>
                  <a:lnTo>
                    <a:pt x="313" y="294"/>
                  </a:lnTo>
                  <a:lnTo>
                    <a:pt x="318" y="291"/>
                  </a:lnTo>
                  <a:lnTo>
                    <a:pt x="325" y="287"/>
                  </a:lnTo>
                  <a:lnTo>
                    <a:pt x="329" y="282"/>
                  </a:lnTo>
                  <a:lnTo>
                    <a:pt x="333" y="277"/>
                  </a:lnTo>
                  <a:lnTo>
                    <a:pt x="451" y="324"/>
                  </a:lnTo>
                  <a:lnTo>
                    <a:pt x="451" y="327"/>
                  </a:lnTo>
                  <a:lnTo>
                    <a:pt x="451" y="332"/>
                  </a:lnTo>
                  <a:lnTo>
                    <a:pt x="451" y="337"/>
                  </a:lnTo>
                  <a:lnTo>
                    <a:pt x="452" y="343"/>
                  </a:lnTo>
                  <a:lnTo>
                    <a:pt x="454" y="349"/>
                  </a:lnTo>
                  <a:lnTo>
                    <a:pt x="456" y="354"/>
                  </a:lnTo>
                  <a:lnTo>
                    <a:pt x="458" y="360"/>
                  </a:lnTo>
                  <a:lnTo>
                    <a:pt x="461" y="365"/>
                  </a:lnTo>
                  <a:lnTo>
                    <a:pt x="464" y="369"/>
                  </a:lnTo>
                  <a:lnTo>
                    <a:pt x="469" y="374"/>
                  </a:lnTo>
                  <a:lnTo>
                    <a:pt x="473" y="378"/>
                  </a:lnTo>
                  <a:lnTo>
                    <a:pt x="477" y="381"/>
                  </a:lnTo>
                  <a:lnTo>
                    <a:pt x="482" y="384"/>
                  </a:lnTo>
                  <a:lnTo>
                    <a:pt x="488" y="386"/>
                  </a:lnTo>
                  <a:lnTo>
                    <a:pt x="493" y="389"/>
                  </a:lnTo>
                  <a:lnTo>
                    <a:pt x="499" y="391"/>
                  </a:lnTo>
                  <a:lnTo>
                    <a:pt x="505" y="391"/>
                  </a:lnTo>
                  <a:lnTo>
                    <a:pt x="511" y="392"/>
                  </a:lnTo>
                  <a:lnTo>
                    <a:pt x="518" y="391"/>
                  </a:lnTo>
                  <a:lnTo>
                    <a:pt x="523" y="391"/>
                  </a:lnTo>
                  <a:lnTo>
                    <a:pt x="529" y="389"/>
                  </a:lnTo>
                  <a:lnTo>
                    <a:pt x="535" y="386"/>
                  </a:lnTo>
                  <a:lnTo>
                    <a:pt x="540" y="384"/>
                  </a:lnTo>
                  <a:lnTo>
                    <a:pt x="545" y="381"/>
                  </a:lnTo>
                  <a:lnTo>
                    <a:pt x="550" y="378"/>
                  </a:lnTo>
                  <a:lnTo>
                    <a:pt x="553" y="374"/>
                  </a:lnTo>
                  <a:lnTo>
                    <a:pt x="558" y="369"/>
                  </a:lnTo>
                  <a:lnTo>
                    <a:pt x="561" y="365"/>
                  </a:lnTo>
                  <a:lnTo>
                    <a:pt x="564" y="360"/>
                  </a:lnTo>
                  <a:lnTo>
                    <a:pt x="567" y="354"/>
                  </a:lnTo>
                  <a:lnTo>
                    <a:pt x="568" y="349"/>
                  </a:lnTo>
                  <a:lnTo>
                    <a:pt x="570" y="343"/>
                  </a:lnTo>
                  <a:lnTo>
                    <a:pt x="571" y="337"/>
                  </a:lnTo>
                  <a:lnTo>
                    <a:pt x="571" y="332"/>
                  </a:lnTo>
                  <a:lnTo>
                    <a:pt x="570" y="322"/>
                  </a:lnTo>
                  <a:lnTo>
                    <a:pt x="568" y="312"/>
                  </a:lnTo>
                  <a:lnTo>
                    <a:pt x="565" y="304"/>
                  </a:lnTo>
                  <a:lnTo>
                    <a:pt x="560" y="296"/>
                  </a:lnTo>
                  <a:lnTo>
                    <a:pt x="711" y="114"/>
                  </a:lnTo>
                  <a:lnTo>
                    <a:pt x="717" y="117"/>
                  </a:lnTo>
                  <a:lnTo>
                    <a:pt x="724" y="119"/>
                  </a:lnTo>
                  <a:lnTo>
                    <a:pt x="730" y="120"/>
                  </a:lnTo>
                  <a:lnTo>
                    <a:pt x="737" y="120"/>
                  </a:lnTo>
                  <a:lnTo>
                    <a:pt x="743" y="120"/>
                  </a:lnTo>
                  <a:lnTo>
                    <a:pt x="750" y="119"/>
                  </a:lnTo>
                  <a:lnTo>
                    <a:pt x="755" y="118"/>
                  </a:lnTo>
                  <a:lnTo>
                    <a:pt x="760" y="116"/>
                  </a:lnTo>
                  <a:lnTo>
                    <a:pt x="766" y="113"/>
                  </a:lnTo>
                  <a:lnTo>
                    <a:pt x="771" y="110"/>
                  </a:lnTo>
                  <a:lnTo>
                    <a:pt x="775" y="106"/>
                  </a:lnTo>
                  <a:lnTo>
                    <a:pt x="780" y="103"/>
                  </a:lnTo>
                  <a:lnTo>
                    <a:pt x="784" y="99"/>
                  </a:lnTo>
                  <a:lnTo>
                    <a:pt x="787" y="94"/>
                  </a:lnTo>
                  <a:lnTo>
                    <a:pt x="790" y="89"/>
                  </a:lnTo>
                  <a:lnTo>
                    <a:pt x="792" y="84"/>
                  </a:lnTo>
                  <a:lnTo>
                    <a:pt x="795" y="79"/>
                  </a:lnTo>
                  <a:lnTo>
                    <a:pt x="796" y="72"/>
                  </a:lnTo>
                  <a:lnTo>
                    <a:pt x="797" y="67"/>
                  </a:lnTo>
                  <a:lnTo>
                    <a:pt x="797" y="60"/>
                  </a:lnTo>
                  <a:lnTo>
                    <a:pt x="797" y="54"/>
                  </a:lnTo>
                  <a:lnTo>
                    <a:pt x="796" y="48"/>
                  </a:lnTo>
                  <a:lnTo>
                    <a:pt x="795" y="42"/>
                  </a:lnTo>
                  <a:lnTo>
                    <a:pt x="792" y="37"/>
                  </a:lnTo>
                  <a:lnTo>
                    <a:pt x="790" y="31"/>
                  </a:lnTo>
                  <a:lnTo>
                    <a:pt x="787" y="27"/>
                  </a:lnTo>
                  <a:lnTo>
                    <a:pt x="784" y="22"/>
                  </a:lnTo>
                  <a:lnTo>
                    <a:pt x="780" y="17"/>
                  </a:lnTo>
                  <a:lnTo>
                    <a:pt x="775" y="14"/>
                  </a:lnTo>
                  <a:lnTo>
                    <a:pt x="771" y="10"/>
                  </a:lnTo>
                  <a:lnTo>
                    <a:pt x="766" y="8"/>
                  </a:lnTo>
                  <a:lnTo>
                    <a:pt x="760" y="5"/>
                  </a:lnTo>
                  <a:lnTo>
                    <a:pt x="755" y="2"/>
                  </a:lnTo>
                  <a:lnTo>
                    <a:pt x="750" y="1"/>
                  </a:lnTo>
                  <a:lnTo>
                    <a:pt x="743" y="0"/>
                  </a:lnTo>
                  <a:lnTo>
                    <a:pt x="737" y="0"/>
                  </a:lnTo>
                  <a:lnTo>
                    <a:pt x="731" y="0"/>
                  </a:lnTo>
                  <a:lnTo>
                    <a:pt x="725" y="1"/>
                  </a:lnTo>
                  <a:lnTo>
                    <a:pt x="719" y="2"/>
                  </a:lnTo>
                  <a:lnTo>
                    <a:pt x="713" y="5"/>
                  </a:lnTo>
                  <a:lnTo>
                    <a:pt x="709" y="8"/>
                  </a:lnTo>
                  <a:lnTo>
                    <a:pt x="703" y="10"/>
                  </a:lnTo>
                  <a:lnTo>
                    <a:pt x="699" y="14"/>
                  </a:lnTo>
                  <a:lnTo>
                    <a:pt x="695" y="17"/>
                  </a:lnTo>
                  <a:lnTo>
                    <a:pt x="691" y="22"/>
                  </a:lnTo>
                  <a:lnTo>
                    <a:pt x="687" y="27"/>
                  </a:lnTo>
                  <a:lnTo>
                    <a:pt x="684" y="31"/>
                  </a:lnTo>
                  <a:lnTo>
                    <a:pt x="682" y="37"/>
                  </a:lnTo>
                  <a:lnTo>
                    <a:pt x="680" y="42"/>
                  </a:lnTo>
                  <a:lnTo>
                    <a:pt x="678" y="48"/>
                  </a:lnTo>
                  <a:lnTo>
                    <a:pt x="677" y="54"/>
                  </a:lnTo>
                  <a:lnTo>
                    <a:pt x="677" y="60"/>
                  </a:lnTo>
                  <a:lnTo>
                    <a:pt x="678" y="70"/>
                  </a:lnTo>
                  <a:lnTo>
                    <a:pt x="680" y="79"/>
                  </a:lnTo>
                  <a:lnTo>
                    <a:pt x="683" y="87"/>
                  </a:lnTo>
                  <a:lnTo>
                    <a:pt x="688" y="96"/>
                  </a:lnTo>
                  <a:lnTo>
                    <a:pt x="537" y="277"/>
                  </a:lnTo>
                  <a:lnTo>
                    <a:pt x="531" y="275"/>
                  </a:lnTo>
                  <a:lnTo>
                    <a:pt x="524" y="273"/>
                  </a:lnTo>
                  <a:lnTo>
                    <a:pt x="518" y="272"/>
                  </a:lnTo>
                  <a:lnTo>
                    <a:pt x="511" y="271"/>
                  </a:lnTo>
                  <a:lnTo>
                    <a:pt x="504" y="272"/>
                  </a:lnTo>
                  <a:lnTo>
                    <a:pt x="496" y="273"/>
                  </a:lnTo>
                  <a:lnTo>
                    <a:pt x="490" y="275"/>
                  </a:lnTo>
                  <a:lnTo>
                    <a:pt x="484" y="278"/>
                  </a:lnTo>
                  <a:lnTo>
                    <a:pt x="478" y="281"/>
                  </a:lnTo>
                  <a:lnTo>
                    <a:pt x="472" y="286"/>
                  </a:lnTo>
                  <a:lnTo>
                    <a:pt x="467" y="291"/>
                  </a:lnTo>
                  <a:lnTo>
                    <a:pt x="463" y="295"/>
                  </a:lnTo>
                  <a:lnTo>
                    <a:pt x="345" y="248"/>
                  </a:lnTo>
                  <a:lnTo>
                    <a:pt x="345" y="245"/>
                  </a:lnTo>
                  <a:lnTo>
                    <a:pt x="345" y="240"/>
                  </a:lnTo>
                  <a:lnTo>
                    <a:pt x="345" y="235"/>
                  </a:lnTo>
                  <a:lnTo>
                    <a:pt x="344" y="229"/>
                  </a:lnTo>
                  <a:lnTo>
                    <a:pt x="343" y="223"/>
                  </a:lnTo>
                  <a:lnTo>
                    <a:pt x="341" y="218"/>
                  </a:lnTo>
                  <a:lnTo>
                    <a:pt x="339" y="213"/>
                  </a:lnTo>
                  <a:lnTo>
                    <a:pt x="336" y="207"/>
                  </a:lnTo>
                  <a:lnTo>
                    <a:pt x="332" y="203"/>
                  </a:lnTo>
                  <a:lnTo>
                    <a:pt x="328" y="199"/>
                  </a:lnTo>
                  <a:lnTo>
                    <a:pt x="324" y="194"/>
                  </a:lnTo>
                  <a:lnTo>
                    <a:pt x="319" y="191"/>
                  </a:lnTo>
                  <a:lnTo>
                    <a:pt x="314" y="188"/>
                  </a:lnTo>
                  <a:lnTo>
                    <a:pt x="309" y="186"/>
                  </a:lnTo>
                  <a:lnTo>
                    <a:pt x="303" y="184"/>
                  </a:lnTo>
                  <a:lnTo>
                    <a:pt x="298" y="181"/>
                  </a:lnTo>
                  <a:lnTo>
                    <a:pt x="292" y="181"/>
                  </a:lnTo>
                  <a:lnTo>
                    <a:pt x="285" y="180"/>
                  </a:lnTo>
                  <a:lnTo>
                    <a:pt x="280" y="181"/>
                  </a:lnTo>
                  <a:lnTo>
                    <a:pt x="273" y="181"/>
                  </a:lnTo>
                  <a:lnTo>
                    <a:pt x="268" y="184"/>
                  </a:lnTo>
                  <a:lnTo>
                    <a:pt x="262" y="186"/>
                  </a:lnTo>
                  <a:lnTo>
                    <a:pt x="257" y="188"/>
                  </a:lnTo>
                  <a:lnTo>
                    <a:pt x="252" y="191"/>
                  </a:lnTo>
                  <a:lnTo>
                    <a:pt x="248" y="194"/>
                  </a:lnTo>
                  <a:lnTo>
                    <a:pt x="243" y="199"/>
                  </a:lnTo>
                  <a:lnTo>
                    <a:pt x="239" y="203"/>
                  </a:lnTo>
                  <a:lnTo>
                    <a:pt x="236" y="207"/>
                  </a:lnTo>
                  <a:lnTo>
                    <a:pt x="233" y="213"/>
                  </a:lnTo>
                  <a:lnTo>
                    <a:pt x="230" y="218"/>
                  </a:lnTo>
                  <a:lnTo>
                    <a:pt x="228" y="223"/>
                  </a:lnTo>
                  <a:lnTo>
                    <a:pt x="226" y="229"/>
                  </a:lnTo>
                  <a:lnTo>
                    <a:pt x="225" y="235"/>
                  </a:lnTo>
                  <a:lnTo>
                    <a:pt x="225" y="240"/>
                  </a:lnTo>
                  <a:lnTo>
                    <a:pt x="226" y="248"/>
                  </a:lnTo>
                  <a:lnTo>
                    <a:pt x="227" y="254"/>
                  </a:lnTo>
                  <a:lnTo>
                    <a:pt x="229" y="261"/>
                  </a:lnTo>
                  <a:lnTo>
                    <a:pt x="231" y="267"/>
                  </a:lnTo>
                  <a:lnTo>
                    <a:pt x="94" y="387"/>
                  </a:lnTo>
                  <a:lnTo>
                    <a:pt x="86" y="382"/>
                  </a:lnTo>
                  <a:lnTo>
                    <a:pt x="78" y="379"/>
                  </a:lnTo>
                  <a:lnTo>
                    <a:pt x="68" y="377"/>
                  </a:lnTo>
                  <a:lnTo>
                    <a:pt x="60" y="377"/>
                  </a:lnTo>
                  <a:lnTo>
                    <a:pt x="53" y="377"/>
                  </a:lnTo>
                  <a:lnTo>
                    <a:pt x="47" y="378"/>
                  </a:lnTo>
                  <a:lnTo>
                    <a:pt x="42" y="379"/>
                  </a:lnTo>
                  <a:lnTo>
                    <a:pt x="36" y="381"/>
                  </a:lnTo>
                  <a:lnTo>
                    <a:pt x="31" y="383"/>
                  </a:lnTo>
                  <a:lnTo>
                    <a:pt x="26" y="386"/>
                  </a:lnTo>
                  <a:lnTo>
                    <a:pt x="21" y="391"/>
                  </a:lnTo>
                  <a:lnTo>
                    <a:pt x="17" y="394"/>
                  </a:lnTo>
                  <a:lnTo>
                    <a:pt x="13" y="398"/>
                  </a:lnTo>
                  <a:lnTo>
                    <a:pt x="9" y="402"/>
                  </a:lnTo>
                  <a:lnTo>
                    <a:pt x="6" y="408"/>
                  </a:lnTo>
                  <a:lnTo>
                    <a:pt x="4" y="413"/>
                  </a:lnTo>
                  <a:lnTo>
                    <a:pt x="2" y="419"/>
                  </a:lnTo>
                  <a:lnTo>
                    <a:pt x="1" y="425"/>
                  </a:lnTo>
                  <a:lnTo>
                    <a:pt x="0" y="430"/>
                  </a:lnTo>
                  <a:lnTo>
                    <a:pt x="0" y="437"/>
                  </a:lnTo>
                  <a:lnTo>
                    <a:pt x="0" y="443"/>
                  </a:lnTo>
                  <a:lnTo>
                    <a:pt x="1" y="449"/>
                  </a:lnTo>
                  <a:lnTo>
                    <a:pt x="2" y="455"/>
                  </a:lnTo>
                  <a:lnTo>
                    <a:pt x="4" y="460"/>
                  </a:lnTo>
                  <a:lnTo>
                    <a:pt x="6" y="466"/>
                  </a:lnTo>
                  <a:lnTo>
                    <a:pt x="9" y="470"/>
                  </a:lnTo>
                  <a:lnTo>
                    <a:pt x="13" y="475"/>
                  </a:lnTo>
                  <a:lnTo>
                    <a:pt x="17" y="480"/>
                  </a:lnTo>
                  <a:lnTo>
                    <a:pt x="21" y="483"/>
                  </a:lnTo>
                  <a:lnTo>
                    <a:pt x="26" y="486"/>
                  </a:lnTo>
                  <a:lnTo>
                    <a:pt x="31" y="489"/>
                  </a:lnTo>
                  <a:lnTo>
                    <a:pt x="36" y="493"/>
                  </a:lnTo>
                  <a:lnTo>
                    <a:pt x="42" y="494"/>
                  </a:lnTo>
                  <a:lnTo>
                    <a:pt x="47" y="496"/>
                  </a:lnTo>
                  <a:lnTo>
                    <a:pt x="53" y="497"/>
                  </a:lnTo>
                  <a:lnTo>
                    <a:pt x="60" y="4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76" descr="Icon of check box. ">
            <a:extLst>
              <a:ext uri="{FF2B5EF4-FFF2-40B4-BE49-F238E27FC236}">
                <a16:creationId xmlns:a16="http://schemas.microsoft.com/office/drawing/2014/main" id="{6FB02354-C73F-4DCF-8004-E9CCA66963EA}"/>
              </a:ext>
            </a:extLst>
          </p:cNvPr>
          <p:cNvSpPr>
            <a:spLocks noEditPoints="1"/>
          </p:cNvSpPr>
          <p:nvPr/>
        </p:nvSpPr>
        <p:spPr bwMode="auto">
          <a:xfrm>
            <a:off x="7129621" y="1811496"/>
            <a:ext cx="345758" cy="345758"/>
          </a:xfrm>
          <a:custGeom>
            <a:avLst/>
            <a:gdLst>
              <a:gd name="T0" fmla="*/ 374 w 719"/>
              <a:gd name="T1" fmla="*/ 267 h 719"/>
              <a:gd name="T2" fmla="*/ 366 w 719"/>
              <a:gd name="T3" fmla="*/ 263 h 719"/>
              <a:gd name="T4" fmla="*/ 362 w 719"/>
              <a:gd name="T5" fmla="*/ 254 h 719"/>
              <a:gd name="T6" fmla="*/ 366 w 719"/>
              <a:gd name="T7" fmla="*/ 247 h 719"/>
              <a:gd name="T8" fmla="*/ 374 w 719"/>
              <a:gd name="T9" fmla="*/ 243 h 719"/>
              <a:gd name="T10" fmla="*/ 621 w 719"/>
              <a:gd name="T11" fmla="*/ 244 h 719"/>
              <a:gd name="T12" fmla="*/ 627 w 719"/>
              <a:gd name="T13" fmla="*/ 250 h 719"/>
              <a:gd name="T14" fmla="*/ 627 w 719"/>
              <a:gd name="T15" fmla="*/ 260 h 719"/>
              <a:gd name="T16" fmla="*/ 621 w 719"/>
              <a:gd name="T17" fmla="*/ 265 h 719"/>
              <a:gd name="T18" fmla="*/ 616 w 719"/>
              <a:gd name="T19" fmla="*/ 528 h 719"/>
              <a:gd name="T20" fmla="*/ 370 w 719"/>
              <a:gd name="T21" fmla="*/ 527 h 719"/>
              <a:gd name="T22" fmla="*/ 363 w 719"/>
              <a:gd name="T23" fmla="*/ 521 h 719"/>
              <a:gd name="T24" fmla="*/ 363 w 719"/>
              <a:gd name="T25" fmla="*/ 512 h 719"/>
              <a:gd name="T26" fmla="*/ 370 w 719"/>
              <a:gd name="T27" fmla="*/ 505 h 719"/>
              <a:gd name="T28" fmla="*/ 616 w 719"/>
              <a:gd name="T29" fmla="*/ 504 h 719"/>
              <a:gd name="T30" fmla="*/ 625 w 719"/>
              <a:gd name="T31" fmla="*/ 507 h 719"/>
              <a:gd name="T32" fmla="*/ 628 w 719"/>
              <a:gd name="T33" fmla="*/ 516 h 719"/>
              <a:gd name="T34" fmla="*/ 625 w 719"/>
              <a:gd name="T35" fmla="*/ 525 h 719"/>
              <a:gd name="T36" fmla="*/ 616 w 719"/>
              <a:gd name="T37" fmla="*/ 528 h 719"/>
              <a:gd name="T38" fmla="*/ 171 w 719"/>
              <a:gd name="T39" fmla="*/ 279 h 719"/>
              <a:gd name="T40" fmla="*/ 164 w 719"/>
              <a:gd name="T41" fmla="*/ 282 h 719"/>
              <a:gd name="T42" fmla="*/ 155 w 719"/>
              <a:gd name="T43" fmla="*/ 279 h 719"/>
              <a:gd name="T44" fmla="*/ 92 w 719"/>
              <a:gd name="T45" fmla="*/ 214 h 719"/>
              <a:gd name="T46" fmla="*/ 92 w 719"/>
              <a:gd name="T47" fmla="*/ 205 h 719"/>
              <a:gd name="T48" fmla="*/ 98 w 719"/>
              <a:gd name="T49" fmla="*/ 198 h 719"/>
              <a:gd name="T50" fmla="*/ 107 w 719"/>
              <a:gd name="T51" fmla="*/ 198 h 719"/>
              <a:gd name="T52" fmla="*/ 164 w 719"/>
              <a:gd name="T53" fmla="*/ 253 h 719"/>
              <a:gd name="T54" fmla="*/ 309 w 719"/>
              <a:gd name="T55" fmla="*/ 109 h 719"/>
              <a:gd name="T56" fmla="*/ 318 w 719"/>
              <a:gd name="T57" fmla="*/ 109 h 719"/>
              <a:gd name="T58" fmla="*/ 325 w 719"/>
              <a:gd name="T59" fmla="*/ 114 h 719"/>
              <a:gd name="T60" fmla="*/ 325 w 719"/>
              <a:gd name="T61" fmla="*/ 124 h 719"/>
              <a:gd name="T62" fmla="*/ 323 w 719"/>
              <a:gd name="T63" fmla="*/ 414 h 719"/>
              <a:gd name="T64" fmla="*/ 168 w 719"/>
              <a:gd name="T65" fmla="*/ 568 h 719"/>
              <a:gd name="T66" fmla="*/ 158 w 719"/>
              <a:gd name="T67" fmla="*/ 568 h 719"/>
              <a:gd name="T68" fmla="*/ 94 w 719"/>
              <a:gd name="T69" fmla="*/ 505 h 719"/>
              <a:gd name="T70" fmla="*/ 91 w 719"/>
              <a:gd name="T71" fmla="*/ 497 h 719"/>
              <a:gd name="T72" fmla="*/ 94 w 719"/>
              <a:gd name="T73" fmla="*/ 488 h 719"/>
              <a:gd name="T74" fmla="*/ 103 w 719"/>
              <a:gd name="T75" fmla="*/ 485 h 719"/>
              <a:gd name="T76" fmla="*/ 111 w 719"/>
              <a:gd name="T77" fmla="*/ 488 h 719"/>
              <a:gd name="T78" fmla="*/ 306 w 719"/>
              <a:gd name="T79" fmla="*/ 397 h 719"/>
              <a:gd name="T80" fmla="*/ 314 w 719"/>
              <a:gd name="T81" fmla="*/ 394 h 719"/>
              <a:gd name="T82" fmla="*/ 323 w 719"/>
              <a:gd name="T83" fmla="*/ 398 h 719"/>
              <a:gd name="T84" fmla="*/ 326 w 719"/>
              <a:gd name="T85" fmla="*/ 406 h 719"/>
              <a:gd name="T86" fmla="*/ 323 w 719"/>
              <a:gd name="T87" fmla="*/ 414 h 719"/>
              <a:gd name="T88" fmla="*/ 12 w 719"/>
              <a:gd name="T89" fmla="*/ 0 h 719"/>
              <a:gd name="T90" fmla="*/ 3 w 719"/>
              <a:gd name="T91" fmla="*/ 5 h 719"/>
              <a:gd name="T92" fmla="*/ 0 w 719"/>
              <a:gd name="T93" fmla="*/ 13 h 719"/>
              <a:gd name="T94" fmla="*/ 1 w 719"/>
              <a:gd name="T95" fmla="*/ 713 h 719"/>
              <a:gd name="T96" fmla="*/ 8 w 719"/>
              <a:gd name="T97" fmla="*/ 719 h 719"/>
              <a:gd name="T98" fmla="*/ 707 w 719"/>
              <a:gd name="T99" fmla="*/ 719 h 719"/>
              <a:gd name="T100" fmla="*/ 716 w 719"/>
              <a:gd name="T101" fmla="*/ 716 h 719"/>
              <a:gd name="T102" fmla="*/ 719 w 719"/>
              <a:gd name="T103" fmla="*/ 707 h 719"/>
              <a:gd name="T104" fmla="*/ 718 w 719"/>
              <a:gd name="T105" fmla="*/ 8 h 719"/>
              <a:gd name="T106" fmla="*/ 711 w 719"/>
              <a:gd name="T107" fmla="*/ 2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19" h="719">
                <a:moveTo>
                  <a:pt x="616" y="267"/>
                </a:moveTo>
                <a:lnTo>
                  <a:pt x="374" y="267"/>
                </a:lnTo>
                <a:lnTo>
                  <a:pt x="370" y="265"/>
                </a:lnTo>
                <a:lnTo>
                  <a:pt x="366" y="263"/>
                </a:lnTo>
                <a:lnTo>
                  <a:pt x="363" y="260"/>
                </a:lnTo>
                <a:lnTo>
                  <a:pt x="362" y="254"/>
                </a:lnTo>
                <a:lnTo>
                  <a:pt x="363" y="250"/>
                </a:lnTo>
                <a:lnTo>
                  <a:pt x="366" y="247"/>
                </a:lnTo>
                <a:lnTo>
                  <a:pt x="370" y="244"/>
                </a:lnTo>
                <a:lnTo>
                  <a:pt x="374" y="243"/>
                </a:lnTo>
                <a:lnTo>
                  <a:pt x="616" y="243"/>
                </a:lnTo>
                <a:lnTo>
                  <a:pt x="621" y="244"/>
                </a:lnTo>
                <a:lnTo>
                  <a:pt x="625" y="247"/>
                </a:lnTo>
                <a:lnTo>
                  <a:pt x="627" y="250"/>
                </a:lnTo>
                <a:lnTo>
                  <a:pt x="628" y="254"/>
                </a:lnTo>
                <a:lnTo>
                  <a:pt x="627" y="260"/>
                </a:lnTo>
                <a:lnTo>
                  <a:pt x="625" y="263"/>
                </a:lnTo>
                <a:lnTo>
                  <a:pt x="621" y="265"/>
                </a:lnTo>
                <a:lnTo>
                  <a:pt x="616" y="267"/>
                </a:lnTo>
                <a:close/>
                <a:moveTo>
                  <a:pt x="616" y="528"/>
                </a:moveTo>
                <a:lnTo>
                  <a:pt x="374" y="528"/>
                </a:lnTo>
                <a:lnTo>
                  <a:pt x="370" y="527"/>
                </a:lnTo>
                <a:lnTo>
                  <a:pt x="366" y="525"/>
                </a:lnTo>
                <a:lnTo>
                  <a:pt x="363" y="521"/>
                </a:lnTo>
                <a:lnTo>
                  <a:pt x="362" y="516"/>
                </a:lnTo>
                <a:lnTo>
                  <a:pt x="363" y="512"/>
                </a:lnTo>
                <a:lnTo>
                  <a:pt x="366" y="507"/>
                </a:lnTo>
                <a:lnTo>
                  <a:pt x="370" y="505"/>
                </a:lnTo>
                <a:lnTo>
                  <a:pt x="374" y="504"/>
                </a:lnTo>
                <a:lnTo>
                  <a:pt x="616" y="504"/>
                </a:lnTo>
                <a:lnTo>
                  <a:pt x="621" y="505"/>
                </a:lnTo>
                <a:lnTo>
                  <a:pt x="625" y="507"/>
                </a:lnTo>
                <a:lnTo>
                  <a:pt x="627" y="512"/>
                </a:lnTo>
                <a:lnTo>
                  <a:pt x="628" y="516"/>
                </a:lnTo>
                <a:lnTo>
                  <a:pt x="627" y="521"/>
                </a:lnTo>
                <a:lnTo>
                  <a:pt x="625" y="525"/>
                </a:lnTo>
                <a:lnTo>
                  <a:pt x="621" y="527"/>
                </a:lnTo>
                <a:lnTo>
                  <a:pt x="616" y="528"/>
                </a:lnTo>
                <a:close/>
                <a:moveTo>
                  <a:pt x="323" y="127"/>
                </a:moveTo>
                <a:lnTo>
                  <a:pt x="171" y="279"/>
                </a:lnTo>
                <a:lnTo>
                  <a:pt x="168" y="282"/>
                </a:lnTo>
                <a:lnTo>
                  <a:pt x="164" y="282"/>
                </a:lnTo>
                <a:lnTo>
                  <a:pt x="158" y="282"/>
                </a:lnTo>
                <a:lnTo>
                  <a:pt x="155" y="279"/>
                </a:lnTo>
                <a:lnTo>
                  <a:pt x="94" y="218"/>
                </a:lnTo>
                <a:lnTo>
                  <a:pt x="92" y="214"/>
                </a:lnTo>
                <a:lnTo>
                  <a:pt x="91" y="209"/>
                </a:lnTo>
                <a:lnTo>
                  <a:pt x="92" y="205"/>
                </a:lnTo>
                <a:lnTo>
                  <a:pt x="94" y="201"/>
                </a:lnTo>
                <a:lnTo>
                  <a:pt x="98" y="198"/>
                </a:lnTo>
                <a:lnTo>
                  <a:pt x="103" y="197"/>
                </a:lnTo>
                <a:lnTo>
                  <a:pt x="107" y="198"/>
                </a:lnTo>
                <a:lnTo>
                  <a:pt x="111" y="201"/>
                </a:lnTo>
                <a:lnTo>
                  <a:pt x="164" y="253"/>
                </a:lnTo>
                <a:lnTo>
                  <a:pt x="306" y="111"/>
                </a:lnTo>
                <a:lnTo>
                  <a:pt x="309" y="109"/>
                </a:lnTo>
                <a:lnTo>
                  <a:pt x="314" y="108"/>
                </a:lnTo>
                <a:lnTo>
                  <a:pt x="318" y="109"/>
                </a:lnTo>
                <a:lnTo>
                  <a:pt x="323" y="111"/>
                </a:lnTo>
                <a:lnTo>
                  <a:pt x="325" y="114"/>
                </a:lnTo>
                <a:lnTo>
                  <a:pt x="326" y="119"/>
                </a:lnTo>
                <a:lnTo>
                  <a:pt x="325" y="124"/>
                </a:lnTo>
                <a:lnTo>
                  <a:pt x="323" y="127"/>
                </a:lnTo>
                <a:close/>
                <a:moveTo>
                  <a:pt x="323" y="414"/>
                </a:moveTo>
                <a:lnTo>
                  <a:pt x="171" y="565"/>
                </a:lnTo>
                <a:lnTo>
                  <a:pt x="168" y="568"/>
                </a:lnTo>
                <a:lnTo>
                  <a:pt x="164" y="569"/>
                </a:lnTo>
                <a:lnTo>
                  <a:pt x="158" y="568"/>
                </a:lnTo>
                <a:lnTo>
                  <a:pt x="155" y="565"/>
                </a:lnTo>
                <a:lnTo>
                  <a:pt x="94" y="505"/>
                </a:lnTo>
                <a:lnTo>
                  <a:pt x="92" y="502"/>
                </a:lnTo>
                <a:lnTo>
                  <a:pt x="91" y="497"/>
                </a:lnTo>
                <a:lnTo>
                  <a:pt x="92" y="493"/>
                </a:lnTo>
                <a:lnTo>
                  <a:pt x="94" y="488"/>
                </a:lnTo>
                <a:lnTo>
                  <a:pt x="98" y="486"/>
                </a:lnTo>
                <a:lnTo>
                  <a:pt x="103" y="485"/>
                </a:lnTo>
                <a:lnTo>
                  <a:pt x="107" y="486"/>
                </a:lnTo>
                <a:lnTo>
                  <a:pt x="111" y="488"/>
                </a:lnTo>
                <a:lnTo>
                  <a:pt x="164" y="540"/>
                </a:lnTo>
                <a:lnTo>
                  <a:pt x="306" y="397"/>
                </a:lnTo>
                <a:lnTo>
                  <a:pt x="309" y="395"/>
                </a:lnTo>
                <a:lnTo>
                  <a:pt x="314" y="394"/>
                </a:lnTo>
                <a:lnTo>
                  <a:pt x="318" y="395"/>
                </a:lnTo>
                <a:lnTo>
                  <a:pt x="323" y="398"/>
                </a:lnTo>
                <a:lnTo>
                  <a:pt x="325" y="401"/>
                </a:lnTo>
                <a:lnTo>
                  <a:pt x="326" y="406"/>
                </a:lnTo>
                <a:lnTo>
                  <a:pt x="325" y="410"/>
                </a:lnTo>
                <a:lnTo>
                  <a:pt x="323" y="414"/>
                </a:lnTo>
                <a:close/>
                <a:moveTo>
                  <a:pt x="707" y="0"/>
                </a:moveTo>
                <a:lnTo>
                  <a:pt x="12" y="0"/>
                </a:lnTo>
                <a:lnTo>
                  <a:pt x="8" y="2"/>
                </a:lnTo>
                <a:lnTo>
                  <a:pt x="3" y="5"/>
                </a:lnTo>
                <a:lnTo>
                  <a:pt x="1" y="8"/>
                </a:lnTo>
                <a:lnTo>
                  <a:pt x="0" y="13"/>
                </a:lnTo>
                <a:lnTo>
                  <a:pt x="0" y="707"/>
                </a:lnTo>
                <a:lnTo>
                  <a:pt x="1" y="713"/>
                </a:lnTo>
                <a:lnTo>
                  <a:pt x="3" y="716"/>
                </a:lnTo>
                <a:lnTo>
                  <a:pt x="8" y="719"/>
                </a:lnTo>
                <a:lnTo>
                  <a:pt x="12" y="719"/>
                </a:lnTo>
                <a:lnTo>
                  <a:pt x="707" y="719"/>
                </a:lnTo>
                <a:lnTo>
                  <a:pt x="711" y="719"/>
                </a:lnTo>
                <a:lnTo>
                  <a:pt x="716" y="716"/>
                </a:lnTo>
                <a:lnTo>
                  <a:pt x="718" y="713"/>
                </a:lnTo>
                <a:lnTo>
                  <a:pt x="719" y="707"/>
                </a:lnTo>
                <a:lnTo>
                  <a:pt x="719" y="13"/>
                </a:lnTo>
                <a:lnTo>
                  <a:pt x="718" y="8"/>
                </a:lnTo>
                <a:lnTo>
                  <a:pt x="716" y="5"/>
                </a:lnTo>
                <a:lnTo>
                  <a:pt x="711" y="2"/>
                </a:lnTo>
                <a:lnTo>
                  <a:pt x="707" y="0"/>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35" name="Freeform 4665" descr="Icon of graph. ">
            <a:extLst>
              <a:ext uri="{FF2B5EF4-FFF2-40B4-BE49-F238E27FC236}">
                <a16:creationId xmlns:a16="http://schemas.microsoft.com/office/drawing/2014/main" id="{557E39B2-E017-4E5C-B53E-DDE3B9D4C92C}"/>
              </a:ext>
            </a:extLst>
          </p:cNvPr>
          <p:cNvSpPr>
            <a:spLocks/>
          </p:cNvSpPr>
          <p:nvPr/>
        </p:nvSpPr>
        <p:spPr bwMode="auto">
          <a:xfrm>
            <a:off x="7877961" y="3531386"/>
            <a:ext cx="347679" cy="347679"/>
          </a:xfrm>
          <a:custGeom>
            <a:avLst/>
            <a:gdLst>
              <a:gd name="T0" fmla="*/ 761 w 904"/>
              <a:gd name="T1" fmla="*/ 213 h 903"/>
              <a:gd name="T2" fmla="*/ 754 w 904"/>
              <a:gd name="T3" fmla="*/ 225 h 903"/>
              <a:gd name="T4" fmla="*/ 576 w 904"/>
              <a:gd name="T5" fmla="*/ 277 h 903"/>
              <a:gd name="T6" fmla="*/ 498 w 904"/>
              <a:gd name="T7" fmla="*/ 298 h 903"/>
              <a:gd name="T8" fmla="*/ 431 w 904"/>
              <a:gd name="T9" fmla="*/ 329 h 903"/>
              <a:gd name="T10" fmla="*/ 578 w 904"/>
              <a:gd name="T11" fmla="*/ 170 h 903"/>
              <a:gd name="T12" fmla="*/ 618 w 904"/>
              <a:gd name="T13" fmla="*/ 180 h 903"/>
              <a:gd name="T14" fmla="*/ 661 w 904"/>
              <a:gd name="T15" fmla="*/ 169 h 903"/>
              <a:gd name="T16" fmla="*/ 693 w 904"/>
              <a:gd name="T17" fmla="*/ 141 h 903"/>
              <a:gd name="T18" fmla="*/ 707 w 904"/>
              <a:gd name="T19" fmla="*/ 99 h 903"/>
              <a:gd name="T20" fmla="*/ 701 w 904"/>
              <a:gd name="T21" fmla="*/ 55 h 903"/>
              <a:gd name="T22" fmla="*/ 676 w 904"/>
              <a:gd name="T23" fmla="*/ 20 h 903"/>
              <a:gd name="T24" fmla="*/ 636 w 904"/>
              <a:gd name="T25" fmla="*/ 2 h 903"/>
              <a:gd name="T26" fmla="*/ 591 w 904"/>
              <a:gd name="T27" fmla="*/ 4 h 903"/>
              <a:gd name="T28" fmla="*/ 554 w 904"/>
              <a:gd name="T29" fmla="*/ 25 h 903"/>
              <a:gd name="T30" fmla="*/ 531 w 904"/>
              <a:gd name="T31" fmla="*/ 63 h 903"/>
              <a:gd name="T32" fmla="*/ 532 w 904"/>
              <a:gd name="T33" fmla="*/ 118 h 903"/>
              <a:gd name="T34" fmla="*/ 369 w 904"/>
              <a:gd name="T35" fmla="*/ 289 h 903"/>
              <a:gd name="T36" fmla="*/ 325 w 904"/>
              <a:gd name="T37" fmla="*/ 289 h 903"/>
              <a:gd name="T38" fmla="*/ 294 w 904"/>
              <a:gd name="T39" fmla="*/ 308 h 903"/>
              <a:gd name="T40" fmla="*/ 275 w 904"/>
              <a:gd name="T41" fmla="*/ 338 h 903"/>
              <a:gd name="T42" fmla="*/ 275 w 904"/>
              <a:gd name="T43" fmla="*/ 383 h 903"/>
              <a:gd name="T44" fmla="*/ 113 w 904"/>
              <a:gd name="T45" fmla="*/ 545 h 903"/>
              <a:gd name="T46" fmla="*/ 64 w 904"/>
              <a:gd name="T47" fmla="*/ 546 h 903"/>
              <a:gd name="T48" fmla="*/ 26 w 904"/>
              <a:gd name="T49" fmla="*/ 568 h 903"/>
              <a:gd name="T50" fmla="*/ 5 w 904"/>
              <a:gd name="T51" fmla="*/ 605 h 903"/>
              <a:gd name="T52" fmla="*/ 3 w 904"/>
              <a:gd name="T53" fmla="*/ 650 h 903"/>
              <a:gd name="T54" fmla="*/ 21 w 904"/>
              <a:gd name="T55" fmla="*/ 690 h 903"/>
              <a:gd name="T56" fmla="*/ 56 w 904"/>
              <a:gd name="T57" fmla="*/ 716 h 903"/>
              <a:gd name="T58" fmla="*/ 100 w 904"/>
              <a:gd name="T59" fmla="*/ 722 h 903"/>
              <a:gd name="T60" fmla="*/ 142 w 904"/>
              <a:gd name="T61" fmla="*/ 706 h 903"/>
              <a:gd name="T62" fmla="*/ 170 w 904"/>
              <a:gd name="T63" fmla="*/ 675 h 903"/>
              <a:gd name="T64" fmla="*/ 181 w 904"/>
              <a:gd name="T65" fmla="*/ 632 h 903"/>
              <a:gd name="T66" fmla="*/ 171 w 904"/>
              <a:gd name="T67" fmla="*/ 591 h 903"/>
              <a:gd name="T68" fmla="*/ 316 w 904"/>
              <a:gd name="T69" fmla="*/ 430 h 903"/>
              <a:gd name="T70" fmla="*/ 286 w 904"/>
              <a:gd name="T71" fmla="*/ 538 h 903"/>
              <a:gd name="T72" fmla="*/ 271 w 904"/>
              <a:gd name="T73" fmla="*/ 753 h 903"/>
              <a:gd name="T74" fmla="*/ 216 w 904"/>
              <a:gd name="T75" fmla="*/ 757 h 903"/>
              <a:gd name="T76" fmla="*/ 212 w 904"/>
              <a:gd name="T77" fmla="*/ 888 h 903"/>
              <a:gd name="T78" fmla="*/ 218 w 904"/>
              <a:gd name="T79" fmla="*/ 901 h 903"/>
              <a:gd name="T80" fmla="*/ 349 w 904"/>
              <a:gd name="T81" fmla="*/ 903 h 903"/>
              <a:gd name="T82" fmla="*/ 361 w 904"/>
              <a:gd name="T83" fmla="*/ 894 h 903"/>
              <a:gd name="T84" fmla="*/ 361 w 904"/>
              <a:gd name="T85" fmla="*/ 762 h 903"/>
              <a:gd name="T86" fmla="*/ 349 w 904"/>
              <a:gd name="T87" fmla="*/ 753 h 903"/>
              <a:gd name="T88" fmla="*/ 305 w 904"/>
              <a:gd name="T89" fmla="*/ 597 h 903"/>
              <a:gd name="T90" fmla="*/ 343 w 904"/>
              <a:gd name="T91" fmla="*/ 469 h 903"/>
              <a:gd name="T92" fmla="*/ 383 w 904"/>
              <a:gd name="T93" fmla="*/ 426 h 903"/>
              <a:gd name="T94" fmla="*/ 418 w 904"/>
              <a:gd name="T95" fmla="*/ 383 h 903"/>
              <a:gd name="T96" fmla="*/ 471 w 904"/>
              <a:gd name="T97" fmla="*/ 342 h 903"/>
              <a:gd name="T98" fmla="*/ 544 w 904"/>
              <a:gd name="T99" fmla="*/ 315 h 903"/>
              <a:gd name="T100" fmla="*/ 627 w 904"/>
              <a:gd name="T101" fmla="*/ 302 h 903"/>
              <a:gd name="T102" fmla="*/ 754 w 904"/>
              <a:gd name="T103" fmla="*/ 348 h 903"/>
              <a:gd name="T104" fmla="*/ 763 w 904"/>
              <a:gd name="T105" fmla="*/ 360 h 903"/>
              <a:gd name="T106" fmla="*/ 895 w 904"/>
              <a:gd name="T107" fmla="*/ 360 h 903"/>
              <a:gd name="T108" fmla="*/ 904 w 904"/>
              <a:gd name="T109" fmla="*/ 348 h 903"/>
              <a:gd name="T110" fmla="*/ 902 w 904"/>
              <a:gd name="T111" fmla="*/ 217 h 903"/>
              <a:gd name="T112" fmla="*/ 889 w 904"/>
              <a:gd name="T113" fmla="*/ 211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04" h="903">
                <a:moveTo>
                  <a:pt x="889" y="211"/>
                </a:moveTo>
                <a:lnTo>
                  <a:pt x="768" y="211"/>
                </a:lnTo>
                <a:lnTo>
                  <a:pt x="765" y="211"/>
                </a:lnTo>
                <a:lnTo>
                  <a:pt x="763" y="212"/>
                </a:lnTo>
                <a:lnTo>
                  <a:pt x="761" y="213"/>
                </a:lnTo>
                <a:lnTo>
                  <a:pt x="758" y="215"/>
                </a:lnTo>
                <a:lnTo>
                  <a:pt x="756" y="217"/>
                </a:lnTo>
                <a:lnTo>
                  <a:pt x="755" y="220"/>
                </a:lnTo>
                <a:lnTo>
                  <a:pt x="754" y="222"/>
                </a:lnTo>
                <a:lnTo>
                  <a:pt x="754" y="225"/>
                </a:lnTo>
                <a:lnTo>
                  <a:pt x="754" y="271"/>
                </a:lnTo>
                <a:lnTo>
                  <a:pt x="663" y="271"/>
                </a:lnTo>
                <a:lnTo>
                  <a:pt x="627" y="272"/>
                </a:lnTo>
                <a:lnTo>
                  <a:pt x="593" y="275"/>
                </a:lnTo>
                <a:lnTo>
                  <a:pt x="576" y="277"/>
                </a:lnTo>
                <a:lnTo>
                  <a:pt x="561" y="281"/>
                </a:lnTo>
                <a:lnTo>
                  <a:pt x="545" y="284"/>
                </a:lnTo>
                <a:lnTo>
                  <a:pt x="529" y="287"/>
                </a:lnTo>
                <a:lnTo>
                  <a:pt x="513" y="292"/>
                </a:lnTo>
                <a:lnTo>
                  <a:pt x="498" y="298"/>
                </a:lnTo>
                <a:lnTo>
                  <a:pt x="484" y="302"/>
                </a:lnTo>
                <a:lnTo>
                  <a:pt x="470" y="309"/>
                </a:lnTo>
                <a:lnTo>
                  <a:pt x="457" y="315"/>
                </a:lnTo>
                <a:lnTo>
                  <a:pt x="443" y="323"/>
                </a:lnTo>
                <a:lnTo>
                  <a:pt x="431" y="329"/>
                </a:lnTo>
                <a:lnTo>
                  <a:pt x="418" y="337"/>
                </a:lnTo>
                <a:lnTo>
                  <a:pt x="415" y="328"/>
                </a:lnTo>
                <a:lnTo>
                  <a:pt x="409" y="319"/>
                </a:lnTo>
                <a:lnTo>
                  <a:pt x="565" y="163"/>
                </a:lnTo>
                <a:lnTo>
                  <a:pt x="578" y="170"/>
                </a:lnTo>
                <a:lnTo>
                  <a:pt x="590" y="176"/>
                </a:lnTo>
                <a:lnTo>
                  <a:pt x="597" y="178"/>
                </a:lnTo>
                <a:lnTo>
                  <a:pt x="604" y="179"/>
                </a:lnTo>
                <a:lnTo>
                  <a:pt x="610" y="180"/>
                </a:lnTo>
                <a:lnTo>
                  <a:pt x="618" y="180"/>
                </a:lnTo>
                <a:lnTo>
                  <a:pt x="627" y="180"/>
                </a:lnTo>
                <a:lnTo>
                  <a:pt x="636" y="178"/>
                </a:lnTo>
                <a:lnTo>
                  <a:pt x="644" y="176"/>
                </a:lnTo>
                <a:lnTo>
                  <a:pt x="653" y="173"/>
                </a:lnTo>
                <a:lnTo>
                  <a:pt x="661" y="169"/>
                </a:lnTo>
                <a:lnTo>
                  <a:pt x="668" y="164"/>
                </a:lnTo>
                <a:lnTo>
                  <a:pt x="676" y="160"/>
                </a:lnTo>
                <a:lnTo>
                  <a:pt x="681" y="154"/>
                </a:lnTo>
                <a:lnTo>
                  <a:pt x="687" y="147"/>
                </a:lnTo>
                <a:lnTo>
                  <a:pt x="693" y="141"/>
                </a:lnTo>
                <a:lnTo>
                  <a:pt x="697" y="133"/>
                </a:lnTo>
                <a:lnTo>
                  <a:pt x="701" y="125"/>
                </a:lnTo>
                <a:lnTo>
                  <a:pt x="704" y="117"/>
                </a:lnTo>
                <a:lnTo>
                  <a:pt x="706" y="108"/>
                </a:lnTo>
                <a:lnTo>
                  <a:pt x="707" y="99"/>
                </a:lnTo>
                <a:lnTo>
                  <a:pt x="709" y="90"/>
                </a:lnTo>
                <a:lnTo>
                  <a:pt x="707" y="81"/>
                </a:lnTo>
                <a:lnTo>
                  <a:pt x="706" y="72"/>
                </a:lnTo>
                <a:lnTo>
                  <a:pt x="704" y="63"/>
                </a:lnTo>
                <a:lnTo>
                  <a:pt x="701" y="55"/>
                </a:lnTo>
                <a:lnTo>
                  <a:pt x="697" y="47"/>
                </a:lnTo>
                <a:lnTo>
                  <a:pt x="693" y="39"/>
                </a:lnTo>
                <a:lnTo>
                  <a:pt x="687" y="32"/>
                </a:lnTo>
                <a:lnTo>
                  <a:pt x="681" y="25"/>
                </a:lnTo>
                <a:lnTo>
                  <a:pt x="676" y="20"/>
                </a:lnTo>
                <a:lnTo>
                  <a:pt x="668" y="15"/>
                </a:lnTo>
                <a:lnTo>
                  <a:pt x="661" y="11"/>
                </a:lnTo>
                <a:lnTo>
                  <a:pt x="653" y="6"/>
                </a:lnTo>
                <a:lnTo>
                  <a:pt x="644" y="4"/>
                </a:lnTo>
                <a:lnTo>
                  <a:pt x="636" y="2"/>
                </a:lnTo>
                <a:lnTo>
                  <a:pt x="627" y="0"/>
                </a:lnTo>
                <a:lnTo>
                  <a:pt x="618" y="0"/>
                </a:lnTo>
                <a:lnTo>
                  <a:pt x="609" y="0"/>
                </a:lnTo>
                <a:lnTo>
                  <a:pt x="600" y="2"/>
                </a:lnTo>
                <a:lnTo>
                  <a:pt x="591" y="4"/>
                </a:lnTo>
                <a:lnTo>
                  <a:pt x="583" y="6"/>
                </a:lnTo>
                <a:lnTo>
                  <a:pt x="575" y="11"/>
                </a:lnTo>
                <a:lnTo>
                  <a:pt x="567" y="15"/>
                </a:lnTo>
                <a:lnTo>
                  <a:pt x="561" y="20"/>
                </a:lnTo>
                <a:lnTo>
                  <a:pt x="554" y="25"/>
                </a:lnTo>
                <a:lnTo>
                  <a:pt x="548" y="32"/>
                </a:lnTo>
                <a:lnTo>
                  <a:pt x="543" y="39"/>
                </a:lnTo>
                <a:lnTo>
                  <a:pt x="538" y="47"/>
                </a:lnTo>
                <a:lnTo>
                  <a:pt x="535" y="55"/>
                </a:lnTo>
                <a:lnTo>
                  <a:pt x="531" y="63"/>
                </a:lnTo>
                <a:lnTo>
                  <a:pt x="529" y="72"/>
                </a:lnTo>
                <a:lnTo>
                  <a:pt x="528" y="81"/>
                </a:lnTo>
                <a:lnTo>
                  <a:pt x="528" y="90"/>
                </a:lnTo>
                <a:lnTo>
                  <a:pt x="529" y="105"/>
                </a:lnTo>
                <a:lnTo>
                  <a:pt x="532" y="118"/>
                </a:lnTo>
                <a:lnTo>
                  <a:pt x="537" y="131"/>
                </a:lnTo>
                <a:lnTo>
                  <a:pt x="545" y="142"/>
                </a:lnTo>
                <a:lnTo>
                  <a:pt x="388" y="298"/>
                </a:lnTo>
                <a:lnTo>
                  <a:pt x="379" y="293"/>
                </a:lnTo>
                <a:lnTo>
                  <a:pt x="369" y="289"/>
                </a:lnTo>
                <a:lnTo>
                  <a:pt x="358" y="286"/>
                </a:lnTo>
                <a:lnTo>
                  <a:pt x="347" y="285"/>
                </a:lnTo>
                <a:lnTo>
                  <a:pt x="339" y="286"/>
                </a:lnTo>
                <a:lnTo>
                  <a:pt x="331" y="287"/>
                </a:lnTo>
                <a:lnTo>
                  <a:pt x="325" y="289"/>
                </a:lnTo>
                <a:lnTo>
                  <a:pt x="318" y="292"/>
                </a:lnTo>
                <a:lnTo>
                  <a:pt x="311" y="294"/>
                </a:lnTo>
                <a:lnTo>
                  <a:pt x="304" y="299"/>
                </a:lnTo>
                <a:lnTo>
                  <a:pt x="299" y="303"/>
                </a:lnTo>
                <a:lnTo>
                  <a:pt x="294" y="308"/>
                </a:lnTo>
                <a:lnTo>
                  <a:pt x="288" y="313"/>
                </a:lnTo>
                <a:lnTo>
                  <a:pt x="284" y="319"/>
                </a:lnTo>
                <a:lnTo>
                  <a:pt x="281" y="325"/>
                </a:lnTo>
                <a:lnTo>
                  <a:pt x="277" y="332"/>
                </a:lnTo>
                <a:lnTo>
                  <a:pt x="275" y="338"/>
                </a:lnTo>
                <a:lnTo>
                  <a:pt x="273" y="346"/>
                </a:lnTo>
                <a:lnTo>
                  <a:pt x="271" y="353"/>
                </a:lnTo>
                <a:lnTo>
                  <a:pt x="271" y="361"/>
                </a:lnTo>
                <a:lnTo>
                  <a:pt x="273" y="372"/>
                </a:lnTo>
                <a:lnTo>
                  <a:pt x="275" y="383"/>
                </a:lnTo>
                <a:lnTo>
                  <a:pt x="278" y="393"/>
                </a:lnTo>
                <a:lnTo>
                  <a:pt x="284" y="403"/>
                </a:lnTo>
                <a:lnTo>
                  <a:pt x="134" y="553"/>
                </a:lnTo>
                <a:lnTo>
                  <a:pt x="124" y="547"/>
                </a:lnTo>
                <a:lnTo>
                  <a:pt x="113" y="545"/>
                </a:lnTo>
                <a:lnTo>
                  <a:pt x="102" y="543"/>
                </a:lnTo>
                <a:lnTo>
                  <a:pt x="91" y="542"/>
                </a:lnTo>
                <a:lnTo>
                  <a:pt x="82" y="542"/>
                </a:lnTo>
                <a:lnTo>
                  <a:pt x="73" y="544"/>
                </a:lnTo>
                <a:lnTo>
                  <a:pt x="64" y="546"/>
                </a:lnTo>
                <a:lnTo>
                  <a:pt x="56" y="548"/>
                </a:lnTo>
                <a:lnTo>
                  <a:pt x="48" y="553"/>
                </a:lnTo>
                <a:lnTo>
                  <a:pt x="40" y="557"/>
                </a:lnTo>
                <a:lnTo>
                  <a:pt x="33" y="562"/>
                </a:lnTo>
                <a:lnTo>
                  <a:pt x="26" y="568"/>
                </a:lnTo>
                <a:lnTo>
                  <a:pt x="21" y="574"/>
                </a:lnTo>
                <a:lnTo>
                  <a:pt x="16" y="581"/>
                </a:lnTo>
                <a:lnTo>
                  <a:pt x="12" y="589"/>
                </a:lnTo>
                <a:lnTo>
                  <a:pt x="7" y="597"/>
                </a:lnTo>
                <a:lnTo>
                  <a:pt x="5" y="605"/>
                </a:lnTo>
                <a:lnTo>
                  <a:pt x="3" y="614"/>
                </a:lnTo>
                <a:lnTo>
                  <a:pt x="0" y="623"/>
                </a:lnTo>
                <a:lnTo>
                  <a:pt x="0" y="632"/>
                </a:lnTo>
                <a:lnTo>
                  <a:pt x="0" y="641"/>
                </a:lnTo>
                <a:lnTo>
                  <a:pt x="3" y="650"/>
                </a:lnTo>
                <a:lnTo>
                  <a:pt x="5" y="659"/>
                </a:lnTo>
                <a:lnTo>
                  <a:pt x="7" y="667"/>
                </a:lnTo>
                <a:lnTo>
                  <a:pt x="12" y="675"/>
                </a:lnTo>
                <a:lnTo>
                  <a:pt x="16" y="683"/>
                </a:lnTo>
                <a:lnTo>
                  <a:pt x="21" y="690"/>
                </a:lnTo>
                <a:lnTo>
                  <a:pt x="26" y="696"/>
                </a:lnTo>
                <a:lnTo>
                  <a:pt x="33" y="702"/>
                </a:lnTo>
                <a:lnTo>
                  <a:pt x="40" y="706"/>
                </a:lnTo>
                <a:lnTo>
                  <a:pt x="48" y="711"/>
                </a:lnTo>
                <a:lnTo>
                  <a:pt x="56" y="716"/>
                </a:lnTo>
                <a:lnTo>
                  <a:pt x="64" y="718"/>
                </a:lnTo>
                <a:lnTo>
                  <a:pt x="73" y="720"/>
                </a:lnTo>
                <a:lnTo>
                  <a:pt x="82" y="722"/>
                </a:lnTo>
                <a:lnTo>
                  <a:pt x="91" y="722"/>
                </a:lnTo>
                <a:lnTo>
                  <a:pt x="100" y="722"/>
                </a:lnTo>
                <a:lnTo>
                  <a:pt x="109" y="720"/>
                </a:lnTo>
                <a:lnTo>
                  <a:pt x="118" y="718"/>
                </a:lnTo>
                <a:lnTo>
                  <a:pt x="126" y="716"/>
                </a:lnTo>
                <a:lnTo>
                  <a:pt x="134" y="711"/>
                </a:lnTo>
                <a:lnTo>
                  <a:pt x="142" y="706"/>
                </a:lnTo>
                <a:lnTo>
                  <a:pt x="148" y="702"/>
                </a:lnTo>
                <a:lnTo>
                  <a:pt x="155" y="696"/>
                </a:lnTo>
                <a:lnTo>
                  <a:pt x="161" y="690"/>
                </a:lnTo>
                <a:lnTo>
                  <a:pt x="165" y="683"/>
                </a:lnTo>
                <a:lnTo>
                  <a:pt x="170" y="675"/>
                </a:lnTo>
                <a:lnTo>
                  <a:pt x="174" y="667"/>
                </a:lnTo>
                <a:lnTo>
                  <a:pt x="177" y="659"/>
                </a:lnTo>
                <a:lnTo>
                  <a:pt x="179" y="650"/>
                </a:lnTo>
                <a:lnTo>
                  <a:pt x="181" y="641"/>
                </a:lnTo>
                <a:lnTo>
                  <a:pt x="181" y="632"/>
                </a:lnTo>
                <a:lnTo>
                  <a:pt x="181" y="623"/>
                </a:lnTo>
                <a:lnTo>
                  <a:pt x="180" y="615"/>
                </a:lnTo>
                <a:lnTo>
                  <a:pt x="178" y="607"/>
                </a:lnTo>
                <a:lnTo>
                  <a:pt x="174" y="599"/>
                </a:lnTo>
                <a:lnTo>
                  <a:pt x="171" y="591"/>
                </a:lnTo>
                <a:lnTo>
                  <a:pt x="168" y="585"/>
                </a:lnTo>
                <a:lnTo>
                  <a:pt x="163" y="578"/>
                </a:lnTo>
                <a:lnTo>
                  <a:pt x="157" y="571"/>
                </a:lnTo>
                <a:lnTo>
                  <a:pt x="305" y="424"/>
                </a:lnTo>
                <a:lnTo>
                  <a:pt x="316" y="430"/>
                </a:lnTo>
                <a:lnTo>
                  <a:pt x="328" y="433"/>
                </a:lnTo>
                <a:lnTo>
                  <a:pt x="314" y="457"/>
                </a:lnTo>
                <a:lnTo>
                  <a:pt x="303" y="483"/>
                </a:lnTo>
                <a:lnTo>
                  <a:pt x="294" y="510"/>
                </a:lnTo>
                <a:lnTo>
                  <a:pt x="286" y="538"/>
                </a:lnTo>
                <a:lnTo>
                  <a:pt x="279" y="568"/>
                </a:lnTo>
                <a:lnTo>
                  <a:pt x="275" y="598"/>
                </a:lnTo>
                <a:lnTo>
                  <a:pt x="273" y="630"/>
                </a:lnTo>
                <a:lnTo>
                  <a:pt x="271" y="662"/>
                </a:lnTo>
                <a:lnTo>
                  <a:pt x="271" y="753"/>
                </a:lnTo>
                <a:lnTo>
                  <a:pt x="226" y="753"/>
                </a:lnTo>
                <a:lnTo>
                  <a:pt x="223" y="753"/>
                </a:lnTo>
                <a:lnTo>
                  <a:pt x="221" y="754"/>
                </a:lnTo>
                <a:lnTo>
                  <a:pt x="218" y="755"/>
                </a:lnTo>
                <a:lnTo>
                  <a:pt x="216" y="757"/>
                </a:lnTo>
                <a:lnTo>
                  <a:pt x="214" y="760"/>
                </a:lnTo>
                <a:lnTo>
                  <a:pt x="213" y="762"/>
                </a:lnTo>
                <a:lnTo>
                  <a:pt x="212" y="764"/>
                </a:lnTo>
                <a:lnTo>
                  <a:pt x="212" y="767"/>
                </a:lnTo>
                <a:lnTo>
                  <a:pt x="212" y="888"/>
                </a:lnTo>
                <a:lnTo>
                  <a:pt x="212" y="891"/>
                </a:lnTo>
                <a:lnTo>
                  <a:pt x="213" y="894"/>
                </a:lnTo>
                <a:lnTo>
                  <a:pt x="214" y="896"/>
                </a:lnTo>
                <a:lnTo>
                  <a:pt x="216" y="898"/>
                </a:lnTo>
                <a:lnTo>
                  <a:pt x="218" y="901"/>
                </a:lnTo>
                <a:lnTo>
                  <a:pt x="221" y="902"/>
                </a:lnTo>
                <a:lnTo>
                  <a:pt x="223" y="903"/>
                </a:lnTo>
                <a:lnTo>
                  <a:pt x="226" y="903"/>
                </a:lnTo>
                <a:lnTo>
                  <a:pt x="347" y="903"/>
                </a:lnTo>
                <a:lnTo>
                  <a:pt x="349" y="903"/>
                </a:lnTo>
                <a:lnTo>
                  <a:pt x="353" y="902"/>
                </a:lnTo>
                <a:lnTo>
                  <a:pt x="355" y="901"/>
                </a:lnTo>
                <a:lnTo>
                  <a:pt x="357" y="898"/>
                </a:lnTo>
                <a:lnTo>
                  <a:pt x="360" y="896"/>
                </a:lnTo>
                <a:lnTo>
                  <a:pt x="361" y="894"/>
                </a:lnTo>
                <a:lnTo>
                  <a:pt x="362" y="891"/>
                </a:lnTo>
                <a:lnTo>
                  <a:pt x="362" y="888"/>
                </a:lnTo>
                <a:lnTo>
                  <a:pt x="362" y="767"/>
                </a:lnTo>
                <a:lnTo>
                  <a:pt x="362" y="764"/>
                </a:lnTo>
                <a:lnTo>
                  <a:pt x="361" y="762"/>
                </a:lnTo>
                <a:lnTo>
                  <a:pt x="360" y="760"/>
                </a:lnTo>
                <a:lnTo>
                  <a:pt x="357" y="757"/>
                </a:lnTo>
                <a:lnTo>
                  <a:pt x="355" y="755"/>
                </a:lnTo>
                <a:lnTo>
                  <a:pt x="353" y="754"/>
                </a:lnTo>
                <a:lnTo>
                  <a:pt x="349" y="753"/>
                </a:lnTo>
                <a:lnTo>
                  <a:pt x="347" y="753"/>
                </a:lnTo>
                <a:lnTo>
                  <a:pt x="302" y="753"/>
                </a:lnTo>
                <a:lnTo>
                  <a:pt x="302" y="662"/>
                </a:lnTo>
                <a:lnTo>
                  <a:pt x="303" y="629"/>
                </a:lnTo>
                <a:lnTo>
                  <a:pt x="305" y="597"/>
                </a:lnTo>
                <a:lnTo>
                  <a:pt x="310" y="566"/>
                </a:lnTo>
                <a:lnTo>
                  <a:pt x="317" y="537"/>
                </a:lnTo>
                <a:lnTo>
                  <a:pt x="326" y="509"/>
                </a:lnTo>
                <a:lnTo>
                  <a:pt x="336" y="482"/>
                </a:lnTo>
                <a:lnTo>
                  <a:pt x="343" y="469"/>
                </a:lnTo>
                <a:lnTo>
                  <a:pt x="348" y="457"/>
                </a:lnTo>
                <a:lnTo>
                  <a:pt x="355" y="446"/>
                </a:lnTo>
                <a:lnTo>
                  <a:pt x="363" y="434"/>
                </a:lnTo>
                <a:lnTo>
                  <a:pt x="373" y="431"/>
                </a:lnTo>
                <a:lnTo>
                  <a:pt x="383" y="426"/>
                </a:lnTo>
                <a:lnTo>
                  <a:pt x="393" y="420"/>
                </a:lnTo>
                <a:lnTo>
                  <a:pt x="401" y="413"/>
                </a:lnTo>
                <a:lnTo>
                  <a:pt x="408" y="404"/>
                </a:lnTo>
                <a:lnTo>
                  <a:pt x="414" y="395"/>
                </a:lnTo>
                <a:lnTo>
                  <a:pt x="418" y="383"/>
                </a:lnTo>
                <a:lnTo>
                  <a:pt x="421" y="372"/>
                </a:lnTo>
                <a:lnTo>
                  <a:pt x="433" y="364"/>
                </a:lnTo>
                <a:lnTo>
                  <a:pt x="445" y="356"/>
                </a:lnTo>
                <a:lnTo>
                  <a:pt x="458" y="348"/>
                </a:lnTo>
                <a:lnTo>
                  <a:pt x="471" y="342"/>
                </a:lnTo>
                <a:lnTo>
                  <a:pt x="485" y="335"/>
                </a:lnTo>
                <a:lnTo>
                  <a:pt x="498" y="329"/>
                </a:lnTo>
                <a:lnTo>
                  <a:pt x="513" y="324"/>
                </a:lnTo>
                <a:lnTo>
                  <a:pt x="529" y="319"/>
                </a:lnTo>
                <a:lnTo>
                  <a:pt x="544" y="315"/>
                </a:lnTo>
                <a:lnTo>
                  <a:pt x="559" y="311"/>
                </a:lnTo>
                <a:lnTo>
                  <a:pt x="576" y="308"/>
                </a:lnTo>
                <a:lnTo>
                  <a:pt x="593" y="306"/>
                </a:lnTo>
                <a:lnTo>
                  <a:pt x="610" y="303"/>
                </a:lnTo>
                <a:lnTo>
                  <a:pt x="627" y="302"/>
                </a:lnTo>
                <a:lnTo>
                  <a:pt x="645" y="301"/>
                </a:lnTo>
                <a:lnTo>
                  <a:pt x="663" y="301"/>
                </a:lnTo>
                <a:lnTo>
                  <a:pt x="754" y="301"/>
                </a:lnTo>
                <a:lnTo>
                  <a:pt x="754" y="346"/>
                </a:lnTo>
                <a:lnTo>
                  <a:pt x="754" y="348"/>
                </a:lnTo>
                <a:lnTo>
                  <a:pt x="755" y="352"/>
                </a:lnTo>
                <a:lnTo>
                  <a:pt x="756" y="354"/>
                </a:lnTo>
                <a:lnTo>
                  <a:pt x="758" y="356"/>
                </a:lnTo>
                <a:lnTo>
                  <a:pt x="761" y="359"/>
                </a:lnTo>
                <a:lnTo>
                  <a:pt x="763" y="360"/>
                </a:lnTo>
                <a:lnTo>
                  <a:pt x="765" y="361"/>
                </a:lnTo>
                <a:lnTo>
                  <a:pt x="768" y="361"/>
                </a:lnTo>
                <a:lnTo>
                  <a:pt x="889" y="361"/>
                </a:lnTo>
                <a:lnTo>
                  <a:pt x="892" y="361"/>
                </a:lnTo>
                <a:lnTo>
                  <a:pt x="895" y="360"/>
                </a:lnTo>
                <a:lnTo>
                  <a:pt x="897" y="359"/>
                </a:lnTo>
                <a:lnTo>
                  <a:pt x="899" y="356"/>
                </a:lnTo>
                <a:lnTo>
                  <a:pt x="902" y="354"/>
                </a:lnTo>
                <a:lnTo>
                  <a:pt x="903" y="352"/>
                </a:lnTo>
                <a:lnTo>
                  <a:pt x="904" y="348"/>
                </a:lnTo>
                <a:lnTo>
                  <a:pt x="904" y="346"/>
                </a:lnTo>
                <a:lnTo>
                  <a:pt x="904" y="225"/>
                </a:lnTo>
                <a:lnTo>
                  <a:pt x="904" y="222"/>
                </a:lnTo>
                <a:lnTo>
                  <a:pt x="903" y="220"/>
                </a:lnTo>
                <a:lnTo>
                  <a:pt x="902" y="217"/>
                </a:lnTo>
                <a:lnTo>
                  <a:pt x="899" y="215"/>
                </a:lnTo>
                <a:lnTo>
                  <a:pt x="897" y="213"/>
                </a:lnTo>
                <a:lnTo>
                  <a:pt x="895" y="212"/>
                </a:lnTo>
                <a:lnTo>
                  <a:pt x="892" y="211"/>
                </a:lnTo>
                <a:lnTo>
                  <a:pt x="889" y="211"/>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dirty="0"/>
          </a:p>
        </p:txBody>
      </p:sp>
      <p:grpSp>
        <p:nvGrpSpPr>
          <p:cNvPr id="36" name="Group 35" descr="Icon of human being and gear. ">
            <a:extLst>
              <a:ext uri="{FF2B5EF4-FFF2-40B4-BE49-F238E27FC236}">
                <a16:creationId xmlns:a16="http://schemas.microsoft.com/office/drawing/2014/main" id="{ECC5F635-1712-4572-A9EC-F94E2199DDBD}"/>
              </a:ext>
            </a:extLst>
          </p:cNvPr>
          <p:cNvGrpSpPr/>
          <p:nvPr/>
        </p:nvGrpSpPr>
        <p:grpSpPr>
          <a:xfrm>
            <a:off x="7133464" y="5355478"/>
            <a:ext cx="338073" cy="339996"/>
            <a:chOff x="6450013" y="5349875"/>
            <a:chExt cx="279399" cy="280988"/>
          </a:xfrm>
          <a:solidFill>
            <a:schemeClr val="bg1"/>
          </a:solidFill>
        </p:grpSpPr>
        <p:sp>
          <p:nvSpPr>
            <p:cNvPr id="37" name="Freeform 3673">
              <a:extLst>
                <a:ext uri="{FF2B5EF4-FFF2-40B4-BE49-F238E27FC236}">
                  <a16:creationId xmlns:a16="http://schemas.microsoft.com/office/drawing/2014/main" id="{D1391604-D4EC-48A8-AE57-EDF194392FB1}"/>
                </a:ext>
              </a:extLst>
            </p:cNvPr>
            <p:cNvSpPr>
              <a:spLocks/>
            </p:cNvSpPr>
            <p:nvPr/>
          </p:nvSpPr>
          <p:spPr bwMode="auto">
            <a:xfrm>
              <a:off x="6450013" y="5349875"/>
              <a:ext cx="182562" cy="238125"/>
            </a:xfrm>
            <a:custGeom>
              <a:avLst/>
              <a:gdLst>
                <a:gd name="T0" fmla="*/ 379 w 459"/>
                <a:gd name="T1" fmla="*/ 550 h 602"/>
                <a:gd name="T2" fmla="*/ 380 w 459"/>
                <a:gd name="T3" fmla="*/ 519 h 602"/>
                <a:gd name="T4" fmla="*/ 345 w 459"/>
                <a:gd name="T5" fmla="*/ 495 h 602"/>
                <a:gd name="T6" fmla="*/ 397 w 459"/>
                <a:gd name="T7" fmla="*/ 400 h 602"/>
                <a:gd name="T8" fmla="*/ 408 w 459"/>
                <a:gd name="T9" fmla="*/ 395 h 602"/>
                <a:gd name="T10" fmla="*/ 450 w 459"/>
                <a:gd name="T11" fmla="*/ 406 h 602"/>
                <a:gd name="T12" fmla="*/ 412 w 459"/>
                <a:gd name="T13" fmla="*/ 384 h 602"/>
                <a:gd name="T14" fmla="*/ 376 w 459"/>
                <a:gd name="T15" fmla="*/ 370 h 602"/>
                <a:gd name="T16" fmla="*/ 361 w 459"/>
                <a:gd name="T17" fmla="*/ 307 h 602"/>
                <a:gd name="T18" fmla="*/ 379 w 459"/>
                <a:gd name="T19" fmla="*/ 288 h 602"/>
                <a:gd name="T20" fmla="*/ 397 w 459"/>
                <a:gd name="T21" fmla="*/ 252 h 602"/>
                <a:gd name="T22" fmla="*/ 406 w 459"/>
                <a:gd name="T23" fmla="*/ 214 h 602"/>
                <a:gd name="T24" fmla="*/ 415 w 459"/>
                <a:gd name="T25" fmla="*/ 202 h 602"/>
                <a:gd name="T26" fmla="*/ 420 w 459"/>
                <a:gd name="T27" fmla="*/ 183 h 602"/>
                <a:gd name="T28" fmla="*/ 416 w 459"/>
                <a:gd name="T29" fmla="*/ 152 h 602"/>
                <a:gd name="T30" fmla="*/ 412 w 459"/>
                <a:gd name="T31" fmla="*/ 121 h 602"/>
                <a:gd name="T32" fmla="*/ 420 w 459"/>
                <a:gd name="T33" fmla="*/ 78 h 602"/>
                <a:gd name="T34" fmla="*/ 415 w 459"/>
                <a:gd name="T35" fmla="*/ 45 h 602"/>
                <a:gd name="T36" fmla="*/ 403 w 459"/>
                <a:gd name="T37" fmla="*/ 27 h 602"/>
                <a:gd name="T38" fmla="*/ 382 w 459"/>
                <a:gd name="T39" fmla="*/ 15 h 602"/>
                <a:gd name="T40" fmla="*/ 341 w 459"/>
                <a:gd name="T41" fmla="*/ 3 h 602"/>
                <a:gd name="T42" fmla="*/ 291 w 459"/>
                <a:gd name="T43" fmla="*/ 0 h 602"/>
                <a:gd name="T44" fmla="*/ 245 w 459"/>
                <a:gd name="T45" fmla="*/ 9 h 602"/>
                <a:gd name="T46" fmla="*/ 213 w 459"/>
                <a:gd name="T47" fmla="*/ 27 h 602"/>
                <a:gd name="T48" fmla="*/ 201 w 459"/>
                <a:gd name="T49" fmla="*/ 42 h 602"/>
                <a:gd name="T50" fmla="*/ 181 w 459"/>
                <a:gd name="T51" fmla="*/ 44 h 602"/>
                <a:gd name="T52" fmla="*/ 163 w 459"/>
                <a:gd name="T53" fmla="*/ 56 h 602"/>
                <a:gd name="T54" fmla="*/ 155 w 459"/>
                <a:gd name="T55" fmla="*/ 87 h 602"/>
                <a:gd name="T56" fmla="*/ 164 w 459"/>
                <a:gd name="T57" fmla="*/ 138 h 602"/>
                <a:gd name="T58" fmla="*/ 159 w 459"/>
                <a:gd name="T59" fmla="*/ 144 h 602"/>
                <a:gd name="T60" fmla="*/ 150 w 459"/>
                <a:gd name="T61" fmla="*/ 162 h 602"/>
                <a:gd name="T62" fmla="*/ 149 w 459"/>
                <a:gd name="T63" fmla="*/ 184 h 602"/>
                <a:gd name="T64" fmla="*/ 154 w 459"/>
                <a:gd name="T65" fmla="*/ 201 h 602"/>
                <a:gd name="T66" fmla="*/ 163 w 459"/>
                <a:gd name="T67" fmla="*/ 214 h 602"/>
                <a:gd name="T68" fmla="*/ 169 w 459"/>
                <a:gd name="T69" fmla="*/ 237 h 602"/>
                <a:gd name="T70" fmla="*/ 179 w 459"/>
                <a:gd name="T71" fmla="*/ 271 h 602"/>
                <a:gd name="T72" fmla="*/ 203 w 459"/>
                <a:gd name="T73" fmla="*/ 306 h 602"/>
                <a:gd name="T74" fmla="*/ 215 w 459"/>
                <a:gd name="T75" fmla="*/ 364 h 602"/>
                <a:gd name="T76" fmla="*/ 171 w 459"/>
                <a:gd name="T77" fmla="*/ 381 h 602"/>
                <a:gd name="T78" fmla="*/ 106 w 459"/>
                <a:gd name="T79" fmla="*/ 401 h 602"/>
                <a:gd name="T80" fmla="*/ 46 w 459"/>
                <a:gd name="T81" fmla="*/ 428 h 602"/>
                <a:gd name="T82" fmla="*/ 22 w 459"/>
                <a:gd name="T83" fmla="*/ 449 h 602"/>
                <a:gd name="T84" fmla="*/ 10 w 459"/>
                <a:gd name="T85" fmla="*/ 479 h 602"/>
                <a:gd name="T86" fmla="*/ 2 w 459"/>
                <a:gd name="T87" fmla="*/ 540 h 602"/>
                <a:gd name="T88" fmla="*/ 1 w 459"/>
                <a:gd name="T89" fmla="*/ 594 h 602"/>
                <a:gd name="T90" fmla="*/ 11 w 459"/>
                <a:gd name="T91" fmla="*/ 602 h 602"/>
                <a:gd name="T92" fmla="*/ 345 w 459"/>
                <a:gd name="T93" fmla="*/ 589 h 602"/>
                <a:gd name="T94" fmla="*/ 352 w 459"/>
                <a:gd name="T95" fmla="*/ 577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59" h="602">
                  <a:moveTo>
                    <a:pt x="352" y="577"/>
                  </a:moveTo>
                  <a:lnTo>
                    <a:pt x="380" y="560"/>
                  </a:lnTo>
                  <a:lnTo>
                    <a:pt x="379" y="550"/>
                  </a:lnTo>
                  <a:lnTo>
                    <a:pt x="379" y="540"/>
                  </a:lnTo>
                  <a:lnTo>
                    <a:pt x="379" y="530"/>
                  </a:lnTo>
                  <a:lnTo>
                    <a:pt x="380" y="519"/>
                  </a:lnTo>
                  <a:lnTo>
                    <a:pt x="352" y="503"/>
                  </a:lnTo>
                  <a:lnTo>
                    <a:pt x="348" y="499"/>
                  </a:lnTo>
                  <a:lnTo>
                    <a:pt x="345" y="495"/>
                  </a:lnTo>
                  <a:lnTo>
                    <a:pt x="345" y="490"/>
                  </a:lnTo>
                  <a:lnTo>
                    <a:pt x="346" y="486"/>
                  </a:lnTo>
                  <a:lnTo>
                    <a:pt x="397" y="400"/>
                  </a:lnTo>
                  <a:lnTo>
                    <a:pt x="399" y="397"/>
                  </a:lnTo>
                  <a:lnTo>
                    <a:pt x="403" y="395"/>
                  </a:lnTo>
                  <a:lnTo>
                    <a:pt x="408" y="395"/>
                  </a:lnTo>
                  <a:lnTo>
                    <a:pt x="413" y="396"/>
                  </a:lnTo>
                  <a:lnTo>
                    <a:pt x="441" y="413"/>
                  </a:lnTo>
                  <a:lnTo>
                    <a:pt x="450" y="406"/>
                  </a:lnTo>
                  <a:lnTo>
                    <a:pt x="459" y="401"/>
                  </a:lnTo>
                  <a:lnTo>
                    <a:pt x="424" y="388"/>
                  </a:lnTo>
                  <a:lnTo>
                    <a:pt x="412" y="384"/>
                  </a:lnTo>
                  <a:lnTo>
                    <a:pt x="400" y="379"/>
                  </a:lnTo>
                  <a:lnTo>
                    <a:pt x="389" y="375"/>
                  </a:lnTo>
                  <a:lnTo>
                    <a:pt x="376" y="370"/>
                  </a:lnTo>
                  <a:lnTo>
                    <a:pt x="368" y="368"/>
                  </a:lnTo>
                  <a:lnTo>
                    <a:pt x="361" y="364"/>
                  </a:lnTo>
                  <a:lnTo>
                    <a:pt x="361" y="307"/>
                  </a:lnTo>
                  <a:lnTo>
                    <a:pt x="366" y="302"/>
                  </a:lnTo>
                  <a:lnTo>
                    <a:pt x="372" y="297"/>
                  </a:lnTo>
                  <a:lnTo>
                    <a:pt x="379" y="288"/>
                  </a:lnTo>
                  <a:lnTo>
                    <a:pt x="385" y="279"/>
                  </a:lnTo>
                  <a:lnTo>
                    <a:pt x="391" y="266"/>
                  </a:lnTo>
                  <a:lnTo>
                    <a:pt x="397" y="252"/>
                  </a:lnTo>
                  <a:lnTo>
                    <a:pt x="400" y="235"/>
                  </a:lnTo>
                  <a:lnTo>
                    <a:pt x="402" y="216"/>
                  </a:lnTo>
                  <a:lnTo>
                    <a:pt x="406" y="214"/>
                  </a:lnTo>
                  <a:lnTo>
                    <a:pt x="409" y="211"/>
                  </a:lnTo>
                  <a:lnTo>
                    <a:pt x="412" y="207"/>
                  </a:lnTo>
                  <a:lnTo>
                    <a:pt x="415" y="202"/>
                  </a:lnTo>
                  <a:lnTo>
                    <a:pt x="417" y="197"/>
                  </a:lnTo>
                  <a:lnTo>
                    <a:pt x="418" y="191"/>
                  </a:lnTo>
                  <a:lnTo>
                    <a:pt x="420" y="183"/>
                  </a:lnTo>
                  <a:lnTo>
                    <a:pt x="420" y="175"/>
                  </a:lnTo>
                  <a:lnTo>
                    <a:pt x="420" y="164"/>
                  </a:lnTo>
                  <a:lnTo>
                    <a:pt x="416" y="152"/>
                  </a:lnTo>
                  <a:lnTo>
                    <a:pt x="412" y="144"/>
                  </a:lnTo>
                  <a:lnTo>
                    <a:pt x="406" y="137"/>
                  </a:lnTo>
                  <a:lnTo>
                    <a:pt x="412" y="121"/>
                  </a:lnTo>
                  <a:lnTo>
                    <a:pt x="417" y="101"/>
                  </a:lnTo>
                  <a:lnTo>
                    <a:pt x="420" y="89"/>
                  </a:lnTo>
                  <a:lnTo>
                    <a:pt x="420" y="78"/>
                  </a:lnTo>
                  <a:lnTo>
                    <a:pt x="420" y="65"/>
                  </a:lnTo>
                  <a:lnTo>
                    <a:pt x="417" y="53"/>
                  </a:lnTo>
                  <a:lnTo>
                    <a:pt x="415" y="45"/>
                  </a:lnTo>
                  <a:lnTo>
                    <a:pt x="412" y="39"/>
                  </a:lnTo>
                  <a:lnTo>
                    <a:pt x="407" y="34"/>
                  </a:lnTo>
                  <a:lnTo>
                    <a:pt x="403" y="27"/>
                  </a:lnTo>
                  <a:lnTo>
                    <a:pt x="397" y="24"/>
                  </a:lnTo>
                  <a:lnTo>
                    <a:pt x="390" y="18"/>
                  </a:lnTo>
                  <a:lnTo>
                    <a:pt x="382" y="15"/>
                  </a:lnTo>
                  <a:lnTo>
                    <a:pt x="376" y="12"/>
                  </a:lnTo>
                  <a:lnTo>
                    <a:pt x="359" y="7"/>
                  </a:lnTo>
                  <a:lnTo>
                    <a:pt x="341" y="3"/>
                  </a:lnTo>
                  <a:lnTo>
                    <a:pt x="325" y="0"/>
                  </a:lnTo>
                  <a:lnTo>
                    <a:pt x="307" y="0"/>
                  </a:lnTo>
                  <a:lnTo>
                    <a:pt x="291" y="0"/>
                  </a:lnTo>
                  <a:lnTo>
                    <a:pt x="276" y="2"/>
                  </a:lnTo>
                  <a:lnTo>
                    <a:pt x="260" y="6"/>
                  </a:lnTo>
                  <a:lnTo>
                    <a:pt x="245" y="9"/>
                  </a:lnTo>
                  <a:lnTo>
                    <a:pt x="231" y="16"/>
                  </a:lnTo>
                  <a:lnTo>
                    <a:pt x="218" y="22"/>
                  </a:lnTo>
                  <a:lnTo>
                    <a:pt x="213" y="27"/>
                  </a:lnTo>
                  <a:lnTo>
                    <a:pt x="209" y="31"/>
                  </a:lnTo>
                  <a:lnTo>
                    <a:pt x="204" y="36"/>
                  </a:lnTo>
                  <a:lnTo>
                    <a:pt x="201" y="42"/>
                  </a:lnTo>
                  <a:lnTo>
                    <a:pt x="194" y="42"/>
                  </a:lnTo>
                  <a:lnTo>
                    <a:pt x="187" y="43"/>
                  </a:lnTo>
                  <a:lnTo>
                    <a:pt x="181" y="44"/>
                  </a:lnTo>
                  <a:lnTo>
                    <a:pt x="176" y="45"/>
                  </a:lnTo>
                  <a:lnTo>
                    <a:pt x="168" y="51"/>
                  </a:lnTo>
                  <a:lnTo>
                    <a:pt x="163" y="56"/>
                  </a:lnTo>
                  <a:lnTo>
                    <a:pt x="158" y="65"/>
                  </a:lnTo>
                  <a:lnTo>
                    <a:pt x="155" y="75"/>
                  </a:lnTo>
                  <a:lnTo>
                    <a:pt x="155" y="87"/>
                  </a:lnTo>
                  <a:lnTo>
                    <a:pt x="155" y="98"/>
                  </a:lnTo>
                  <a:lnTo>
                    <a:pt x="159" y="120"/>
                  </a:lnTo>
                  <a:lnTo>
                    <a:pt x="164" y="138"/>
                  </a:lnTo>
                  <a:lnTo>
                    <a:pt x="164" y="139"/>
                  </a:lnTo>
                  <a:lnTo>
                    <a:pt x="164" y="139"/>
                  </a:lnTo>
                  <a:lnTo>
                    <a:pt x="159" y="144"/>
                  </a:lnTo>
                  <a:lnTo>
                    <a:pt x="154" y="151"/>
                  </a:lnTo>
                  <a:lnTo>
                    <a:pt x="151" y="156"/>
                  </a:lnTo>
                  <a:lnTo>
                    <a:pt x="150" y="162"/>
                  </a:lnTo>
                  <a:lnTo>
                    <a:pt x="149" y="170"/>
                  </a:lnTo>
                  <a:lnTo>
                    <a:pt x="149" y="176"/>
                  </a:lnTo>
                  <a:lnTo>
                    <a:pt x="149" y="184"/>
                  </a:lnTo>
                  <a:lnTo>
                    <a:pt x="150" y="191"/>
                  </a:lnTo>
                  <a:lnTo>
                    <a:pt x="151" y="196"/>
                  </a:lnTo>
                  <a:lnTo>
                    <a:pt x="154" y="201"/>
                  </a:lnTo>
                  <a:lnTo>
                    <a:pt x="156" y="206"/>
                  </a:lnTo>
                  <a:lnTo>
                    <a:pt x="159" y="210"/>
                  </a:lnTo>
                  <a:lnTo>
                    <a:pt x="163" y="214"/>
                  </a:lnTo>
                  <a:lnTo>
                    <a:pt x="167" y="216"/>
                  </a:lnTo>
                  <a:lnTo>
                    <a:pt x="168" y="227"/>
                  </a:lnTo>
                  <a:lnTo>
                    <a:pt x="169" y="237"/>
                  </a:lnTo>
                  <a:lnTo>
                    <a:pt x="172" y="246"/>
                  </a:lnTo>
                  <a:lnTo>
                    <a:pt x="174" y="255"/>
                  </a:lnTo>
                  <a:lnTo>
                    <a:pt x="179" y="271"/>
                  </a:lnTo>
                  <a:lnTo>
                    <a:pt x="187" y="286"/>
                  </a:lnTo>
                  <a:lnTo>
                    <a:pt x="195" y="297"/>
                  </a:lnTo>
                  <a:lnTo>
                    <a:pt x="203" y="306"/>
                  </a:lnTo>
                  <a:lnTo>
                    <a:pt x="210" y="314"/>
                  </a:lnTo>
                  <a:lnTo>
                    <a:pt x="215" y="319"/>
                  </a:lnTo>
                  <a:lnTo>
                    <a:pt x="215" y="364"/>
                  </a:lnTo>
                  <a:lnTo>
                    <a:pt x="201" y="369"/>
                  </a:lnTo>
                  <a:lnTo>
                    <a:pt x="186" y="375"/>
                  </a:lnTo>
                  <a:lnTo>
                    <a:pt x="171" y="381"/>
                  </a:lnTo>
                  <a:lnTo>
                    <a:pt x="155" y="384"/>
                  </a:lnTo>
                  <a:lnTo>
                    <a:pt x="129" y="393"/>
                  </a:lnTo>
                  <a:lnTo>
                    <a:pt x="106" y="401"/>
                  </a:lnTo>
                  <a:lnTo>
                    <a:pt x="83" y="410"/>
                  </a:lnTo>
                  <a:lnTo>
                    <a:pt x="64" y="419"/>
                  </a:lnTo>
                  <a:lnTo>
                    <a:pt x="46" y="428"/>
                  </a:lnTo>
                  <a:lnTo>
                    <a:pt x="32" y="438"/>
                  </a:lnTo>
                  <a:lnTo>
                    <a:pt x="27" y="444"/>
                  </a:lnTo>
                  <a:lnTo>
                    <a:pt x="22" y="449"/>
                  </a:lnTo>
                  <a:lnTo>
                    <a:pt x="18" y="455"/>
                  </a:lnTo>
                  <a:lnTo>
                    <a:pt x="15" y="460"/>
                  </a:lnTo>
                  <a:lnTo>
                    <a:pt x="10" y="479"/>
                  </a:lnTo>
                  <a:lnTo>
                    <a:pt x="6" y="499"/>
                  </a:lnTo>
                  <a:lnTo>
                    <a:pt x="4" y="521"/>
                  </a:lnTo>
                  <a:lnTo>
                    <a:pt x="2" y="540"/>
                  </a:lnTo>
                  <a:lnTo>
                    <a:pt x="0" y="573"/>
                  </a:lnTo>
                  <a:lnTo>
                    <a:pt x="0" y="589"/>
                  </a:lnTo>
                  <a:lnTo>
                    <a:pt x="1" y="594"/>
                  </a:lnTo>
                  <a:lnTo>
                    <a:pt x="4" y="598"/>
                  </a:lnTo>
                  <a:lnTo>
                    <a:pt x="7" y="600"/>
                  </a:lnTo>
                  <a:lnTo>
                    <a:pt x="11" y="602"/>
                  </a:lnTo>
                  <a:lnTo>
                    <a:pt x="350" y="602"/>
                  </a:lnTo>
                  <a:lnTo>
                    <a:pt x="346" y="594"/>
                  </a:lnTo>
                  <a:lnTo>
                    <a:pt x="345" y="589"/>
                  </a:lnTo>
                  <a:lnTo>
                    <a:pt x="345" y="585"/>
                  </a:lnTo>
                  <a:lnTo>
                    <a:pt x="348" y="581"/>
                  </a:lnTo>
                  <a:lnTo>
                    <a:pt x="352" y="5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 name="Freeform 3674">
              <a:extLst>
                <a:ext uri="{FF2B5EF4-FFF2-40B4-BE49-F238E27FC236}">
                  <a16:creationId xmlns:a16="http://schemas.microsoft.com/office/drawing/2014/main" id="{44A4D0F8-0767-41BC-BE62-0AED99EC8B25}"/>
                </a:ext>
              </a:extLst>
            </p:cNvPr>
            <p:cNvSpPr>
              <a:spLocks noEditPoints="1"/>
            </p:cNvSpPr>
            <p:nvPr/>
          </p:nvSpPr>
          <p:spPr bwMode="auto">
            <a:xfrm>
              <a:off x="6597650" y="5497513"/>
              <a:ext cx="131762" cy="133350"/>
            </a:xfrm>
            <a:custGeom>
              <a:avLst/>
              <a:gdLst>
                <a:gd name="T0" fmla="*/ 151 w 332"/>
                <a:gd name="T1" fmla="*/ 243 h 336"/>
                <a:gd name="T2" fmla="*/ 129 w 332"/>
                <a:gd name="T3" fmla="*/ 235 h 336"/>
                <a:gd name="T4" fmla="*/ 111 w 332"/>
                <a:gd name="T5" fmla="*/ 222 h 336"/>
                <a:gd name="T6" fmla="*/ 97 w 332"/>
                <a:gd name="T7" fmla="*/ 204 h 336"/>
                <a:gd name="T8" fmla="*/ 89 w 332"/>
                <a:gd name="T9" fmla="*/ 182 h 336"/>
                <a:gd name="T10" fmla="*/ 88 w 332"/>
                <a:gd name="T11" fmla="*/ 159 h 336"/>
                <a:gd name="T12" fmla="*/ 94 w 332"/>
                <a:gd name="T13" fmla="*/ 136 h 336"/>
                <a:gd name="T14" fmla="*/ 106 w 332"/>
                <a:gd name="T15" fmla="*/ 117 h 336"/>
                <a:gd name="T16" fmla="*/ 122 w 332"/>
                <a:gd name="T17" fmla="*/ 103 h 336"/>
                <a:gd name="T18" fmla="*/ 143 w 332"/>
                <a:gd name="T19" fmla="*/ 92 h 336"/>
                <a:gd name="T20" fmla="*/ 166 w 332"/>
                <a:gd name="T21" fmla="*/ 89 h 336"/>
                <a:gd name="T22" fmla="*/ 189 w 332"/>
                <a:gd name="T23" fmla="*/ 92 h 336"/>
                <a:gd name="T24" fmla="*/ 210 w 332"/>
                <a:gd name="T25" fmla="*/ 103 h 336"/>
                <a:gd name="T26" fmla="*/ 226 w 332"/>
                <a:gd name="T27" fmla="*/ 117 h 336"/>
                <a:gd name="T28" fmla="*/ 238 w 332"/>
                <a:gd name="T29" fmla="*/ 136 h 336"/>
                <a:gd name="T30" fmla="*/ 243 w 332"/>
                <a:gd name="T31" fmla="*/ 159 h 336"/>
                <a:gd name="T32" fmla="*/ 242 w 332"/>
                <a:gd name="T33" fmla="*/ 182 h 336"/>
                <a:gd name="T34" fmla="*/ 234 w 332"/>
                <a:gd name="T35" fmla="*/ 204 h 336"/>
                <a:gd name="T36" fmla="*/ 221 w 332"/>
                <a:gd name="T37" fmla="*/ 222 h 336"/>
                <a:gd name="T38" fmla="*/ 203 w 332"/>
                <a:gd name="T39" fmla="*/ 235 h 336"/>
                <a:gd name="T40" fmla="*/ 181 w 332"/>
                <a:gd name="T41" fmla="*/ 243 h 336"/>
                <a:gd name="T42" fmla="*/ 306 w 332"/>
                <a:gd name="T43" fmla="*/ 204 h 336"/>
                <a:gd name="T44" fmla="*/ 300 w 332"/>
                <a:gd name="T45" fmla="*/ 195 h 336"/>
                <a:gd name="T46" fmla="*/ 302 w 332"/>
                <a:gd name="T47" fmla="*/ 167 h 336"/>
                <a:gd name="T48" fmla="*/ 300 w 332"/>
                <a:gd name="T49" fmla="*/ 139 h 336"/>
                <a:gd name="T50" fmla="*/ 306 w 332"/>
                <a:gd name="T51" fmla="*/ 130 h 336"/>
                <a:gd name="T52" fmla="*/ 269 w 332"/>
                <a:gd name="T53" fmla="*/ 64 h 336"/>
                <a:gd name="T54" fmla="*/ 257 w 332"/>
                <a:gd name="T55" fmla="*/ 65 h 336"/>
                <a:gd name="T56" fmla="*/ 242 w 332"/>
                <a:gd name="T57" fmla="*/ 53 h 336"/>
                <a:gd name="T58" fmla="*/ 215 w 332"/>
                <a:gd name="T59" fmla="*/ 35 h 336"/>
                <a:gd name="T60" fmla="*/ 207 w 332"/>
                <a:gd name="T61" fmla="*/ 27 h 336"/>
                <a:gd name="T62" fmla="*/ 135 w 332"/>
                <a:gd name="T63" fmla="*/ 0 h 336"/>
                <a:gd name="T64" fmla="*/ 133 w 332"/>
                <a:gd name="T65" fmla="*/ 31 h 336"/>
                <a:gd name="T66" fmla="*/ 113 w 332"/>
                <a:gd name="T67" fmla="*/ 41 h 336"/>
                <a:gd name="T68" fmla="*/ 77 w 332"/>
                <a:gd name="T69" fmla="*/ 63 h 336"/>
                <a:gd name="T70" fmla="*/ 67 w 332"/>
                <a:gd name="T71" fmla="*/ 65 h 336"/>
                <a:gd name="T72" fmla="*/ 0 w 332"/>
                <a:gd name="T73" fmla="*/ 114 h 336"/>
                <a:gd name="T74" fmla="*/ 31 w 332"/>
                <a:gd name="T75" fmla="*/ 135 h 336"/>
                <a:gd name="T76" fmla="*/ 30 w 332"/>
                <a:gd name="T77" fmla="*/ 154 h 336"/>
                <a:gd name="T78" fmla="*/ 31 w 332"/>
                <a:gd name="T79" fmla="*/ 191 h 336"/>
                <a:gd name="T80" fmla="*/ 29 w 332"/>
                <a:gd name="T81" fmla="*/ 202 h 336"/>
                <a:gd name="T82" fmla="*/ 38 w 332"/>
                <a:gd name="T83" fmla="*/ 284 h 336"/>
                <a:gd name="T84" fmla="*/ 71 w 332"/>
                <a:gd name="T85" fmla="*/ 267 h 336"/>
                <a:gd name="T86" fmla="*/ 89 w 332"/>
                <a:gd name="T87" fmla="*/ 279 h 336"/>
                <a:gd name="T88" fmla="*/ 139 w 332"/>
                <a:gd name="T89" fmla="*/ 300 h 336"/>
                <a:gd name="T90" fmla="*/ 146 w 332"/>
                <a:gd name="T91" fmla="*/ 308 h 336"/>
                <a:gd name="T92" fmla="*/ 207 w 332"/>
                <a:gd name="T93" fmla="*/ 336 h 336"/>
                <a:gd name="T94" fmla="*/ 208 w 332"/>
                <a:gd name="T95" fmla="*/ 306 h 336"/>
                <a:gd name="T96" fmla="*/ 223 w 332"/>
                <a:gd name="T97" fmla="*/ 297 h 336"/>
                <a:gd name="T98" fmla="*/ 246 w 332"/>
                <a:gd name="T99" fmla="*/ 279 h 336"/>
                <a:gd name="T100" fmla="*/ 257 w 332"/>
                <a:gd name="T101" fmla="*/ 268 h 336"/>
                <a:gd name="T102" fmla="*/ 269 w 332"/>
                <a:gd name="T103" fmla="*/ 270 h 336"/>
                <a:gd name="T104" fmla="*/ 306 w 332"/>
                <a:gd name="T105" fmla="*/ 204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32" h="336">
                  <a:moveTo>
                    <a:pt x="166" y="245"/>
                  </a:moveTo>
                  <a:lnTo>
                    <a:pt x="158" y="244"/>
                  </a:lnTo>
                  <a:lnTo>
                    <a:pt x="151" y="243"/>
                  </a:lnTo>
                  <a:lnTo>
                    <a:pt x="143" y="241"/>
                  </a:lnTo>
                  <a:lnTo>
                    <a:pt x="135" y="239"/>
                  </a:lnTo>
                  <a:lnTo>
                    <a:pt x="129" y="235"/>
                  </a:lnTo>
                  <a:lnTo>
                    <a:pt x="122" y="231"/>
                  </a:lnTo>
                  <a:lnTo>
                    <a:pt x="116" y="227"/>
                  </a:lnTo>
                  <a:lnTo>
                    <a:pt x="111" y="222"/>
                  </a:lnTo>
                  <a:lnTo>
                    <a:pt x="106" y="217"/>
                  </a:lnTo>
                  <a:lnTo>
                    <a:pt x="101" y="211"/>
                  </a:lnTo>
                  <a:lnTo>
                    <a:pt x="97" y="204"/>
                  </a:lnTo>
                  <a:lnTo>
                    <a:pt x="94" y="198"/>
                  </a:lnTo>
                  <a:lnTo>
                    <a:pt x="92" y="190"/>
                  </a:lnTo>
                  <a:lnTo>
                    <a:pt x="89" y="182"/>
                  </a:lnTo>
                  <a:lnTo>
                    <a:pt x="88" y="175"/>
                  </a:lnTo>
                  <a:lnTo>
                    <a:pt x="88" y="167"/>
                  </a:lnTo>
                  <a:lnTo>
                    <a:pt x="88" y="159"/>
                  </a:lnTo>
                  <a:lnTo>
                    <a:pt x="89" y="151"/>
                  </a:lnTo>
                  <a:lnTo>
                    <a:pt x="92" y="144"/>
                  </a:lnTo>
                  <a:lnTo>
                    <a:pt x="94" y="136"/>
                  </a:lnTo>
                  <a:lnTo>
                    <a:pt x="97" y="130"/>
                  </a:lnTo>
                  <a:lnTo>
                    <a:pt x="101" y="123"/>
                  </a:lnTo>
                  <a:lnTo>
                    <a:pt x="106" y="117"/>
                  </a:lnTo>
                  <a:lnTo>
                    <a:pt x="111" y="112"/>
                  </a:lnTo>
                  <a:lnTo>
                    <a:pt x="116" y="106"/>
                  </a:lnTo>
                  <a:lnTo>
                    <a:pt x="122" y="103"/>
                  </a:lnTo>
                  <a:lnTo>
                    <a:pt x="129" y="99"/>
                  </a:lnTo>
                  <a:lnTo>
                    <a:pt x="135" y="95"/>
                  </a:lnTo>
                  <a:lnTo>
                    <a:pt x="143" y="92"/>
                  </a:lnTo>
                  <a:lnTo>
                    <a:pt x="151" y="90"/>
                  </a:lnTo>
                  <a:lnTo>
                    <a:pt x="158" y="90"/>
                  </a:lnTo>
                  <a:lnTo>
                    <a:pt x="166" y="89"/>
                  </a:lnTo>
                  <a:lnTo>
                    <a:pt x="174" y="90"/>
                  </a:lnTo>
                  <a:lnTo>
                    <a:pt x="181" y="90"/>
                  </a:lnTo>
                  <a:lnTo>
                    <a:pt x="189" y="92"/>
                  </a:lnTo>
                  <a:lnTo>
                    <a:pt x="196" y="95"/>
                  </a:lnTo>
                  <a:lnTo>
                    <a:pt x="203" y="99"/>
                  </a:lnTo>
                  <a:lnTo>
                    <a:pt x="210" y="103"/>
                  </a:lnTo>
                  <a:lnTo>
                    <a:pt x="215" y="106"/>
                  </a:lnTo>
                  <a:lnTo>
                    <a:pt x="221" y="112"/>
                  </a:lnTo>
                  <a:lnTo>
                    <a:pt x="226" y="117"/>
                  </a:lnTo>
                  <a:lnTo>
                    <a:pt x="230" y="123"/>
                  </a:lnTo>
                  <a:lnTo>
                    <a:pt x="234" y="130"/>
                  </a:lnTo>
                  <a:lnTo>
                    <a:pt x="238" y="136"/>
                  </a:lnTo>
                  <a:lnTo>
                    <a:pt x="241" y="144"/>
                  </a:lnTo>
                  <a:lnTo>
                    <a:pt x="242" y="151"/>
                  </a:lnTo>
                  <a:lnTo>
                    <a:pt x="243" y="159"/>
                  </a:lnTo>
                  <a:lnTo>
                    <a:pt x="244" y="167"/>
                  </a:lnTo>
                  <a:lnTo>
                    <a:pt x="243" y="175"/>
                  </a:lnTo>
                  <a:lnTo>
                    <a:pt x="242" y="182"/>
                  </a:lnTo>
                  <a:lnTo>
                    <a:pt x="241" y="190"/>
                  </a:lnTo>
                  <a:lnTo>
                    <a:pt x="238" y="198"/>
                  </a:lnTo>
                  <a:lnTo>
                    <a:pt x="234" y="204"/>
                  </a:lnTo>
                  <a:lnTo>
                    <a:pt x="230" y="211"/>
                  </a:lnTo>
                  <a:lnTo>
                    <a:pt x="226" y="217"/>
                  </a:lnTo>
                  <a:lnTo>
                    <a:pt x="221" y="222"/>
                  </a:lnTo>
                  <a:lnTo>
                    <a:pt x="215" y="227"/>
                  </a:lnTo>
                  <a:lnTo>
                    <a:pt x="210" y="231"/>
                  </a:lnTo>
                  <a:lnTo>
                    <a:pt x="203" y="235"/>
                  </a:lnTo>
                  <a:lnTo>
                    <a:pt x="196" y="239"/>
                  </a:lnTo>
                  <a:lnTo>
                    <a:pt x="189" y="241"/>
                  </a:lnTo>
                  <a:lnTo>
                    <a:pt x="181" y="243"/>
                  </a:lnTo>
                  <a:lnTo>
                    <a:pt x="174" y="244"/>
                  </a:lnTo>
                  <a:lnTo>
                    <a:pt x="166" y="245"/>
                  </a:lnTo>
                  <a:close/>
                  <a:moveTo>
                    <a:pt x="306" y="204"/>
                  </a:moveTo>
                  <a:lnTo>
                    <a:pt x="302" y="202"/>
                  </a:lnTo>
                  <a:lnTo>
                    <a:pt x="301" y="199"/>
                  </a:lnTo>
                  <a:lnTo>
                    <a:pt x="300" y="195"/>
                  </a:lnTo>
                  <a:lnTo>
                    <a:pt x="300" y="191"/>
                  </a:lnTo>
                  <a:lnTo>
                    <a:pt x="302" y="180"/>
                  </a:lnTo>
                  <a:lnTo>
                    <a:pt x="302" y="167"/>
                  </a:lnTo>
                  <a:lnTo>
                    <a:pt x="302" y="154"/>
                  </a:lnTo>
                  <a:lnTo>
                    <a:pt x="300" y="142"/>
                  </a:lnTo>
                  <a:lnTo>
                    <a:pt x="300" y="139"/>
                  </a:lnTo>
                  <a:lnTo>
                    <a:pt x="301" y="135"/>
                  </a:lnTo>
                  <a:lnTo>
                    <a:pt x="302" y="132"/>
                  </a:lnTo>
                  <a:lnTo>
                    <a:pt x="306" y="130"/>
                  </a:lnTo>
                  <a:lnTo>
                    <a:pt x="332" y="114"/>
                  </a:lnTo>
                  <a:lnTo>
                    <a:pt x="293" y="50"/>
                  </a:lnTo>
                  <a:lnTo>
                    <a:pt x="269" y="64"/>
                  </a:lnTo>
                  <a:lnTo>
                    <a:pt x="265" y="65"/>
                  </a:lnTo>
                  <a:lnTo>
                    <a:pt x="261" y="65"/>
                  </a:lnTo>
                  <a:lnTo>
                    <a:pt x="257" y="65"/>
                  </a:lnTo>
                  <a:lnTo>
                    <a:pt x="255" y="63"/>
                  </a:lnTo>
                  <a:lnTo>
                    <a:pt x="251" y="59"/>
                  </a:lnTo>
                  <a:lnTo>
                    <a:pt x="242" y="53"/>
                  </a:lnTo>
                  <a:lnTo>
                    <a:pt x="233" y="45"/>
                  </a:lnTo>
                  <a:lnTo>
                    <a:pt x="224" y="40"/>
                  </a:lnTo>
                  <a:lnTo>
                    <a:pt x="215" y="35"/>
                  </a:lnTo>
                  <a:lnTo>
                    <a:pt x="211" y="33"/>
                  </a:lnTo>
                  <a:lnTo>
                    <a:pt x="208" y="31"/>
                  </a:lnTo>
                  <a:lnTo>
                    <a:pt x="207" y="27"/>
                  </a:lnTo>
                  <a:lnTo>
                    <a:pt x="207" y="24"/>
                  </a:lnTo>
                  <a:lnTo>
                    <a:pt x="207" y="0"/>
                  </a:lnTo>
                  <a:lnTo>
                    <a:pt x="135" y="0"/>
                  </a:lnTo>
                  <a:lnTo>
                    <a:pt x="135" y="24"/>
                  </a:lnTo>
                  <a:lnTo>
                    <a:pt x="134" y="27"/>
                  </a:lnTo>
                  <a:lnTo>
                    <a:pt x="133" y="31"/>
                  </a:lnTo>
                  <a:lnTo>
                    <a:pt x="130" y="33"/>
                  </a:lnTo>
                  <a:lnTo>
                    <a:pt x="126" y="35"/>
                  </a:lnTo>
                  <a:lnTo>
                    <a:pt x="113" y="41"/>
                  </a:lnTo>
                  <a:lnTo>
                    <a:pt x="101" y="47"/>
                  </a:lnTo>
                  <a:lnTo>
                    <a:pt x="88" y="55"/>
                  </a:lnTo>
                  <a:lnTo>
                    <a:pt x="77" y="63"/>
                  </a:lnTo>
                  <a:lnTo>
                    <a:pt x="75" y="65"/>
                  </a:lnTo>
                  <a:lnTo>
                    <a:pt x="71" y="65"/>
                  </a:lnTo>
                  <a:lnTo>
                    <a:pt x="67" y="65"/>
                  </a:lnTo>
                  <a:lnTo>
                    <a:pt x="63" y="64"/>
                  </a:lnTo>
                  <a:lnTo>
                    <a:pt x="38" y="50"/>
                  </a:lnTo>
                  <a:lnTo>
                    <a:pt x="0" y="114"/>
                  </a:lnTo>
                  <a:lnTo>
                    <a:pt x="26" y="130"/>
                  </a:lnTo>
                  <a:lnTo>
                    <a:pt x="29" y="132"/>
                  </a:lnTo>
                  <a:lnTo>
                    <a:pt x="31" y="135"/>
                  </a:lnTo>
                  <a:lnTo>
                    <a:pt x="33" y="139"/>
                  </a:lnTo>
                  <a:lnTo>
                    <a:pt x="31" y="142"/>
                  </a:lnTo>
                  <a:lnTo>
                    <a:pt x="30" y="154"/>
                  </a:lnTo>
                  <a:lnTo>
                    <a:pt x="30" y="167"/>
                  </a:lnTo>
                  <a:lnTo>
                    <a:pt x="30" y="178"/>
                  </a:lnTo>
                  <a:lnTo>
                    <a:pt x="31" y="191"/>
                  </a:lnTo>
                  <a:lnTo>
                    <a:pt x="33" y="195"/>
                  </a:lnTo>
                  <a:lnTo>
                    <a:pt x="31" y="199"/>
                  </a:lnTo>
                  <a:lnTo>
                    <a:pt x="29" y="202"/>
                  </a:lnTo>
                  <a:lnTo>
                    <a:pt x="26" y="204"/>
                  </a:lnTo>
                  <a:lnTo>
                    <a:pt x="0" y="220"/>
                  </a:lnTo>
                  <a:lnTo>
                    <a:pt x="38" y="284"/>
                  </a:lnTo>
                  <a:lnTo>
                    <a:pt x="63" y="270"/>
                  </a:lnTo>
                  <a:lnTo>
                    <a:pt x="67" y="268"/>
                  </a:lnTo>
                  <a:lnTo>
                    <a:pt x="71" y="267"/>
                  </a:lnTo>
                  <a:lnTo>
                    <a:pt x="75" y="268"/>
                  </a:lnTo>
                  <a:lnTo>
                    <a:pt x="77" y="271"/>
                  </a:lnTo>
                  <a:lnTo>
                    <a:pt x="89" y="279"/>
                  </a:lnTo>
                  <a:lnTo>
                    <a:pt x="106" y="286"/>
                  </a:lnTo>
                  <a:lnTo>
                    <a:pt x="124" y="295"/>
                  </a:lnTo>
                  <a:lnTo>
                    <a:pt x="139" y="300"/>
                  </a:lnTo>
                  <a:lnTo>
                    <a:pt x="142" y="303"/>
                  </a:lnTo>
                  <a:lnTo>
                    <a:pt x="144" y="306"/>
                  </a:lnTo>
                  <a:lnTo>
                    <a:pt x="146" y="308"/>
                  </a:lnTo>
                  <a:lnTo>
                    <a:pt x="147" y="312"/>
                  </a:lnTo>
                  <a:lnTo>
                    <a:pt x="147" y="336"/>
                  </a:lnTo>
                  <a:lnTo>
                    <a:pt x="207" y="336"/>
                  </a:lnTo>
                  <a:lnTo>
                    <a:pt x="207" y="312"/>
                  </a:lnTo>
                  <a:lnTo>
                    <a:pt x="207" y="308"/>
                  </a:lnTo>
                  <a:lnTo>
                    <a:pt x="208" y="306"/>
                  </a:lnTo>
                  <a:lnTo>
                    <a:pt x="211" y="303"/>
                  </a:lnTo>
                  <a:lnTo>
                    <a:pt x="215" y="300"/>
                  </a:lnTo>
                  <a:lnTo>
                    <a:pt x="223" y="297"/>
                  </a:lnTo>
                  <a:lnTo>
                    <a:pt x="230" y="291"/>
                  </a:lnTo>
                  <a:lnTo>
                    <a:pt x="238" y="285"/>
                  </a:lnTo>
                  <a:lnTo>
                    <a:pt x="246" y="279"/>
                  </a:lnTo>
                  <a:lnTo>
                    <a:pt x="250" y="275"/>
                  </a:lnTo>
                  <a:lnTo>
                    <a:pt x="255" y="271"/>
                  </a:lnTo>
                  <a:lnTo>
                    <a:pt x="257" y="268"/>
                  </a:lnTo>
                  <a:lnTo>
                    <a:pt x="261" y="267"/>
                  </a:lnTo>
                  <a:lnTo>
                    <a:pt x="265" y="268"/>
                  </a:lnTo>
                  <a:lnTo>
                    <a:pt x="269" y="270"/>
                  </a:lnTo>
                  <a:lnTo>
                    <a:pt x="295" y="284"/>
                  </a:lnTo>
                  <a:lnTo>
                    <a:pt x="332" y="220"/>
                  </a:lnTo>
                  <a:lnTo>
                    <a:pt x="306" y="20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39" name="Group 38" descr="Icon of gears. ">
            <a:extLst>
              <a:ext uri="{FF2B5EF4-FFF2-40B4-BE49-F238E27FC236}">
                <a16:creationId xmlns:a16="http://schemas.microsoft.com/office/drawing/2014/main" id="{5BC0E3F0-447D-4721-AB1F-C8243BA36671}"/>
              </a:ext>
            </a:extLst>
          </p:cNvPr>
          <p:cNvGrpSpPr/>
          <p:nvPr/>
        </p:nvGrpSpPr>
        <p:grpSpPr>
          <a:xfrm>
            <a:off x="4717582" y="5353558"/>
            <a:ext cx="343837" cy="343837"/>
            <a:chOff x="7613650" y="1387475"/>
            <a:chExt cx="284163" cy="284163"/>
          </a:xfrm>
          <a:solidFill>
            <a:schemeClr val="bg1"/>
          </a:solidFill>
        </p:grpSpPr>
        <p:sp>
          <p:nvSpPr>
            <p:cNvPr id="40" name="Freeform 4359">
              <a:extLst>
                <a:ext uri="{FF2B5EF4-FFF2-40B4-BE49-F238E27FC236}">
                  <a16:creationId xmlns:a16="http://schemas.microsoft.com/office/drawing/2014/main" id="{351831F3-9830-4A23-8B34-11A3FCCA027E}"/>
                </a:ext>
              </a:extLst>
            </p:cNvPr>
            <p:cNvSpPr>
              <a:spLocks noEditPoints="1"/>
            </p:cNvSpPr>
            <p:nvPr/>
          </p:nvSpPr>
          <p:spPr bwMode="auto">
            <a:xfrm>
              <a:off x="7613650" y="1471613"/>
              <a:ext cx="200025" cy="200025"/>
            </a:xfrm>
            <a:custGeom>
              <a:avLst/>
              <a:gdLst>
                <a:gd name="T0" fmla="*/ 276 w 629"/>
                <a:gd name="T1" fmla="*/ 436 h 629"/>
                <a:gd name="T2" fmla="*/ 233 w 629"/>
                <a:gd name="T3" fmla="*/ 411 h 629"/>
                <a:gd name="T4" fmla="*/ 202 w 629"/>
                <a:gd name="T5" fmla="*/ 374 h 629"/>
                <a:gd name="T6" fmla="*/ 187 w 629"/>
                <a:gd name="T7" fmla="*/ 325 h 629"/>
                <a:gd name="T8" fmla="*/ 192 w 629"/>
                <a:gd name="T9" fmla="*/ 274 h 629"/>
                <a:gd name="T10" fmla="*/ 216 w 629"/>
                <a:gd name="T11" fmla="*/ 231 h 629"/>
                <a:gd name="T12" fmla="*/ 253 w 629"/>
                <a:gd name="T13" fmla="*/ 199 h 629"/>
                <a:gd name="T14" fmla="*/ 301 w 629"/>
                <a:gd name="T15" fmla="*/ 184 h 629"/>
                <a:gd name="T16" fmla="*/ 352 w 629"/>
                <a:gd name="T17" fmla="*/ 190 h 629"/>
                <a:gd name="T18" fmla="*/ 395 w 629"/>
                <a:gd name="T19" fmla="*/ 213 h 629"/>
                <a:gd name="T20" fmla="*/ 426 w 629"/>
                <a:gd name="T21" fmla="*/ 252 h 629"/>
                <a:gd name="T22" fmla="*/ 441 w 629"/>
                <a:gd name="T23" fmla="*/ 300 h 629"/>
                <a:gd name="T24" fmla="*/ 436 w 629"/>
                <a:gd name="T25" fmla="*/ 350 h 629"/>
                <a:gd name="T26" fmla="*/ 413 w 629"/>
                <a:gd name="T27" fmla="*/ 394 h 629"/>
                <a:gd name="T28" fmla="*/ 375 w 629"/>
                <a:gd name="T29" fmla="*/ 425 h 629"/>
                <a:gd name="T30" fmla="*/ 327 w 629"/>
                <a:gd name="T31" fmla="*/ 440 h 629"/>
                <a:gd name="T32" fmla="*/ 572 w 629"/>
                <a:gd name="T33" fmla="*/ 346 h 629"/>
                <a:gd name="T34" fmla="*/ 574 w 629"/>
                <a:gd name="T35" fmla="*/ 302 h 629"/>
                <a:gd name="T36" fmla="*/ 620 w 629"/>
                <a:gd name="T37" fmla="*/ 241 h 629"/>
                <a:gd name="T38" fmla="*/ 628 w 629"/>
                <a:gd name="T39" fmla="*/ 231 h 629"/>
                <a:gd name="T40" fmla="*/ 625 w 629"/>
                <a:gd name="T41" fmla="*/ 219 h 629"/>
                <a:gd name="T42" fmla="*/ 544 w 629"/>
                <a:gd name="T43" fmla="*/ 84 h 629"/>
                <a:gd name="T44" fmla="*/ 532 w 629"/>
                <a:gd name="T45" fmla="*/ 83 h 629"/>
                <a:gd name="T46" fmla="*/ 447 w 629"/>
                <a:gd name="T47" fmla="*/ 88 h 629"/>
                <a:gd name="T48" fmla="*/ 407 w 629"/>
                <a:gd name="T49" fmla="*/ 69 h 629"/>
                <a:gd name="T50" fmla="*/ 404 w 629"/>
                <a:gd name="T51" fmla="*/ 7 h 629"/>
                <a:gd name="T52" fmla="*/ 395 w 629"/>
                <a:gd name="T53" fmla="*/ 0 h 629"/>
                <a:gd name="T54" fmla="*/ 235 w 629"/>
                <a:gd name="T55" fmla="*/ 1 h 629"/>
                <a:gd name="T56" fmla="*/ 227 w 629"/>
                <a:gd name="T57" fmla="*/ 10 h 629"/>
                <a:gd name="T58" fmla="*/ 216 w 629"/>
                <a:gd name="T59" fmla="*/ 72 h 629"/>
                <a:gd name="T60" fmla="*/ 177 w 629"/>
                <a:gd name="T61" fmla="*/ 91 h 629"/>
                <a:gd name="T62" fmla="*/ 98 w 629"/>
                <a:gd name="T63" fmla="*/ 84 h 629"/>
                <a:gd name="T64" fmla="*/ 87 w 629"/>
                <a:gd name="T65" fmla="*/ 83 h 629"/>
                <a:gd name="T66" fmla="*/ 78 w 629"/>
                <a:gd name="T67" fmla="*/ 90 h 629"/>
                <a:gd name="T68" fmla="*/ 1 w 629"/>
                <a:gd name="T69" fmla="*/ 228 h 629"/>
                <a:gd name="T70" fmla="*/ 57 w 629"/>
                <a:gd name="T71" fmla="*/ 269 h 629"/>
                <a:gd name="T72" fmla="*/ 54 w 629"/>
                <a:gd name="T73" fmla="*/ 313 h 629"/>
                <a:gd name="T74" fmla="*/ 57 w 629"/>
                <a:gd name="T75" fmla="*/ 355 h 629"/>
                <a:gd name="T76" fmla="*/ 2 w 629"/>
                <a:gd name="T77" fmla="*/ 391 h 629"/>
                <a:gd name="T78" fmla="*/ 1 w 629"/>
                <a:gd name="T79" fmla="*/ 402 h 629"/>
                <a:gd name="T80" fmla="*/ 86 w 629"/>
                <a:gd name="T81" fmla="*/ 543 h 629"/>
                <a:gd name="T82" fmla="*/ 98 w 629"/>
                <a:gd name="T83" fmla="*/ 542 h 629"/>
                <a:gd name="T84" fmla="*/ 177 w 629"/>
                <a:gd name="T85" fmla="*/ 533 h 629"/>
                <a:gd name="T86" fmla="*/ 216 w 629"/>
                <a:gd name="T87" fmla="*/ 552 h 629"/>
                <a:gd name="T88" fmla="*/ 227 w 629"/>
                <a:gd name="T89" fmla="*/ 620 h 629"/>
                <a:gd name="T90" fmla="*/ 235 w 629"/>
                <a:gd name="T91" fmla="*/ 628 h 629"/>
                <a:gd name="T92" fmla="*/ 395 w 629"/>
                <a:gd name="T93" fmla="*/ 629 h 629"/>
                <a:gd name="T94" fmla="*/ 404 w 629"/>
                <a:gd name="T95" fmla="*/ 623 h 629"/>
                <a:gd name="T96" fmla="*/ 407 w 629"/>
                <a:gd name="T97" fmla="*/ 556 h 629"/>
                <a:gd name="T98" fmla="*/ 447 w 629"/>
                <a:gd name="T99" fmla="*/ 538 h 629"/>
                <a:gd name="T100" fmla="*/ 533 w 629"/>
                <a:gd name="T101" fmla="*/ 543 h 629"/>
                <a:gd name="T102" fmla="*/ 545 w 629"/>
                <a:gd name="T103" fmla="*/ 543 h 629"/>
                <a:gd name="T104" fmla="*/ 627 w 629"/>
                <a:gd name="T105" fmla="*/ 405 h 629"/>
                <a:gd name="T106" fmla="*/ 628 w 629"/>
                <a:gd name="T107" fmla="*/ 394 h 629"/>
                <a:gd name="T108" fmla="*/ 621 w 629"/>
                <a:gd name="T109" fmla="*/ 385 h 6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29" h="629">
                  <a:moveTo>
                    <a:pt x="314" y="441"/>
                  </a:moveTo>
                  <a:lnTo>
                    <a:pt x="301" y="440"/>
                  </a:lnTo>
                  <a:lnTo>
                    <a:pt x="288" y="439"/>
                  </a:lnTo>
                  <a:lnTo>
                    <a:pt x="276" y="436"/>
                  </a:lnTo>
                  <a:lnTo>
                    <a:pt x="264" y="430"/>
                  </a:lnTo>
                  <a:lnTo>
                    <a:pt x="253" y="425"/>
                  </a:lnTo>
                  <a:lnTo>
                    <a:pt x="242" y="418"/>
                  </a:lnTo>
                  <a:lnTo>
                    <a:pt x="233" y="411"/>
                  </a:lnTo>
                  <a:lnTo>
                    <a:pt x="223" y="404"/>
                  </a:lnTo>
                  <a:lnTo>
                    <a:pt x="216" y="394"/>
                  </a:lnTo>
                  <a:lnTo>
                    <a:pt x="208" y="384"/>
                  </a:lnTo>
                  <a:lnTo>
                    <a:pt x="202" y="374"/>
                  </a:lnTo>
                  <a:lnTo>
                    <a:pt x="196" y="362"/>
                  </a:lnTo>
                  <a:lnTo>
                    <a:pt x="192" y="350"/>
                  </a:lnTo>
                  <a:lnTo>
                    <a:pt x="189" y="338"/>
                  </a:lnTo>
                  <a:lnTo>
                    <a:pt x="187" y="325"/>
                  </a:lnTo>
                  <a:lnTo>
                    <a:pt x="186" y="313"/>
                  </a:lnTo>
                  <a:lnTo>
                    <a:pt x="187" y="300"/>
                  </a:lnTo>
                  <a:lnTo>
                    <a:pt x="189" y="287"/>
                  </a:lnTo>
                  <a:lnTo>
                    <a:pt x="192" y="274"/>
                  </a:lnTo>
                  <a:lnTo>
                    <a:pt x="196" y="262"/>
                  </a:lnTo>
                  <a:lnTo>
                    <a:pt x="202" y="252"/>
                  </a:lnTo>
                  <a:lnTo>
                    <a:pt x="208" y="241"/>
                  </a:lnTo>
                  <a:lnTo>
                    <a:pt x="216" y="231"/>
                  </a:lnTo>
                  <a:lnTo>
                    <a:pt x="223" y="222"/>
                  </a:lnTo>
                  <a:lnTo>
                    <a:pt x="233" y="213"/>
                  </a:lnTo>
                  <a:lnTo>
                    <a:pt x="242" y="206"/>
                  </a:lnTo>
                  <a:lnTo>
                    <a:pt x="253" y="199"/>
                  </a:lnTo>
                  <a:lnTo>
                    <a:pt x="264" y="194"/>
                  </a:lnTo>
                  <a:lnTo>
                    <a:pt x="276" y="190"/>
                  </a:lnTo>
                  <a:lnTo>
                    <a:pt x="288" y="186"/>
                  </a:lnTo>
                  <a:lnTo>
                    <a:pt x="301" y="184"/>
                  </a:lnTo>
                  <a:lnTo>
                    <a:pt x="314" y="184"/>
                  </a:lnTo>
                  <a:lnTo>
                    <a:pt x="327" y="184"/>
                  </a:lnTo>
                  <a:lnTo>
                    <a:pt x="340" y="186"/>
                  </a:lnTo>
                  <a:lnTo>
                    <a:pt x="352" y="190"/>
                  </a:lnTo>
                  <a:lnTo>
                    <a:pt x="363" y="194"/>
                  </a:lnTo>
                  <a:lnTo>
                    <a:pt x="375" y="199"/>
                  </a:lnTo>
                  <a:lnTo>
                    <a:pt x="386" y="206"/>
                  </a:lnTo>
                  <a:lnTo>
                    <a:pt x="395" y="213"/>
                  </a:lnTo>
                  <a:lnTo>
                    <a:pt x="404" y="222"/>
                  </a:lnTo>
                  <a:lnTo>
                    <a:pt x="413" y="231"/>
                  </a:lnTo>
                  <a:lnTo>
                    <a:pt x="420" y="241"/>
                  </a:lnTo>
                  <a:lnTo>
                    <a:pt x="426" y="252"/>
                  </a:lnTo>
                  <a:lnTo>
                    <a:pt x="432" y="262"/>
                  </a:lnTo>
                  <a:lnTo>
                    <a:pt x="436" y="274"/>
                  </a:lnTo>
                  <a:lnTo>
                    <a:pt x="439" y="287"/>
                  </a:lnTo>
                  <a:lnTo>
                    <a:pt x="441" y="300"/>
                  </a:lnTo>
                  <a:lnTo>
                    <a:pt x="443" y="313"/>
                  </a:lnTo>
                  <a:lnTo>
                    <a:pt x="441" y="325"/>
                  </a:lnTo>
                  <a:lnTo>
                    <a:pt x="439" y="338"/>
                  </a:lnTo>
                  <a:lnTo>
                    <a:pt x="436" y="350"/>
                  </a:lnTo>
                  <a:lnTo>
                    <a:pt x="432" y="362"/>
                  </a:lnTo>
                  <a:lnTo>
                    <a:pt x="426" y="374"/>
                  </a:lnTo>
                  <a:lnTo>
                    <a:pt x="420" y="384"/>
                  </a:lnTo>
                  <a:lnTo>
                    <a:pt x="413" y="394"/>
                  </a:lnTo>
                  <a:lnTo>
                    <a:pt x="404" y="404"/>
                  </a:lnTo>
                  <a:lnTo>
                    <a:pt x="395" y="411"/>
                  </a:lnTo>
                  <a:lnTo>
                    <a:pt x="386" y="418"/>
                  </a:lnTo>
                  <a:lnTo>
                    <a:pt x="375" y="425"/>
                  </a:lnTo>
                  <a:lnTo>
                    <a:pt x="363" y="430"/>
                  </a:lnTo>
                  <a:lnTo>
                    <a:pt x="352" y="436"/>
                  </a:lnTo>
                  <a:lnTo>
                    <a:pt x="340" y="439"/>
                  </a:lnTo>
                  <a:lnTo>
                    <a:pt x="327" y="440"/>
                  </a:lnTo>
                  <a:lnTo>
                    <a:pt x="314" y="441"/>
                  </a:lnTo>
                  <a:close/>
                  <a:moveTo>
                    <a:pt x="621" y="385"/>
                  </a:moveTo>
                  <a:lnTo>
                    <a:pt x="571" y="355"/>
                  </a:lnTo>
                  <a:lnTo>
                    <a:pt x="572" y="346"/>
                  </a:lnTo>
                  <a:lnTo>
                    <a:pt x="573" y="335"/>
                  </a:lnTo>
                  <a:lnTo>
                    <a:pt x="574" y="323"/>
                  </a:lnTo>
                  <a:lnTo>
                    <a:pt x="574" y="313"/>
                  </a:lnTo>
                  <a:lnTo>
                    <a:pt x="574" y="302"/>
                  </a:lnTo>
                  <a:lnTo>
                    <a:pt x="573" y="291"/>
                  </a:lnTo>
                  <a:lnTo>
                    <a:pt x="572" y="280"/>
                  </a:lnTo>
                  <a:lnTo>
                    <a:pt x="570" y="269"/>
                  </a:lnTo>
                  <a:lnTo>
                    <a:pt x="620" y="241"/>
                  </a:lnTo>
                  <a:lnTo>
                    <a:pt x="623" y="239"/>
                  </a:lnTo>
                  <a:lnTo>
                    <a:pt x="624" y="237"/>
                  </a:lnTo>
                  <a:lnTo>
                    <a:pt x="627" y="234"/>
                  </a:lnTo>
                  <a:lnTo>
                    <a:pt x="628" y="231"/>
                  </a:lnTo>
                  <a:lnTo>
                    <a:pt x="628" y="228"/>
                  </a:lnTo>
                  <a:lnTo>
                    <a:pt x="628" y="226"/>
                  </a:lnTo>
                  <a:lnTo>
                    <a:pt x="628" y="223"/>
                  </a:lnTo>
                  <a:lnTo>
                    <a:pt x="625" y="219"/>
                  </a:lnTo>
                  <a:lnTo>
                    <a:pt x="551" y="90"/>
                  </a:lnTo>
                  <a:lnTo>
                    <a:pt x="548" y="87"/>
                  </a:lnTo>
                  <a:lnTo>
                    <a:pt x="546" y="85"/>
                  </a:lnTo>
                  <a:lnTo>
                    <a:pt x="544" y="84"/>
                  </a:lnTo>
                  <a:lnTo>
                    <a:pt x="541" y="83"/>
                  </a:lnTo>
                  <a:lnTo>
                    <a:pt x="539" y="81"/>
                  </a:lnTo>
                  <a:lnTo>
                    <a:pt x="536" y="81"/>
                  </a:lnTo>
                  <a:lnTo>
                    <a:pt x="532" y="83"/>
                  </a:lnTo>
                  <a:lnTo>
                    <a:pt x="530" y="84"/>
                  </a:lnTo>
                  <a:lnTo>
                    <a:pt x="481" y="113"/>
                  </a:lnTo>
                  <a:lnTo>
                    <a:pt x="465" y="99"/>
                  </a:lnTo>
                  <a:lnTo>
                    <a:pt x="447" y="88"/>
                  </a:lnTo>
                  <a:lnTo>
                    <a:pt x="438" y="83"/>
                  </a:lnTo>
                  <a:lnTo>
                    <a:pt x="429" y="77"/>
                  </a:lnTo>
                  <a:lnTo>
                    <a:pt x="418" y="73"/>
                  </a:lnTo>
                  <a:lnTo>
                    <a:pt x="407" y="69"/>
                  </a:lnTo>
                  <a:lnTo>
                    <a:pt x="407" y="15"/>
                  </a:lnTo>
                  <a:lnTo>
                    <a:pt x="407" y="12"/>
                  </a:lnTo>
                  <a:lnTo>
                    <a:pt x="406" y="10"/>
                  </a:lnTo>
                  <a:lnTo>
                    <a:pt x="404" y="7"/>
                  </a:lnTo>
                  <a:lnTo>
                    <a:pt x="403" y="4"/>
                  </a:lnTo>
                  <a:lnTo>
                    <a:pt x="401" y="2"/>
                  </a:lnTo>
                  <a:lnTo>
                    <a:pt x="398" y="1"/>
                  </a:lnTo>
                  <a:lnTo>
                    <a:pt x="395" y="0"/>
                  </a:lnTo>
                  <a:lnTo>
                    <a:pt x="392" y="0"/>
                  </a:lnTo>
                  <a:lnTo>
                    <a:pt x="241" y="0"/>
                  </a:lnTo>
                  <a:lnTo>
                    <a:pt x="238" y="0"/>
                  </a:lnTo>
                  <a:lnTo>
                    <a:pt x="235" y="1"/>
                  </a:lnTo>
                  <a:lnTo>
                    <a:pt x="233" y="2"/>
                  </a:lnTo>
                  <a:lnTo>
                    <a:pt x="231" y="4"/>
                  </a:lnTo>
                  <a:lnTo>
                    <a:pt x="229" y="7"/>
                  </a:lnTo>
                  <a:lnTo>
                    <a:pt x="227" y="10"/>
                  </a:lnTo>
                  <a:lnTo>
                    <a:pt x="226" y="12"/>
                  </a:lnTo>
                  <a:lnTo>
                    <a:pt x="226" y="15"/>
                  </a:lnTo>
                  <a:lnTo>
                    <a:pt x="226" y="69"/>
                  </a:lnTo>
                  <a:lnTo>
                    <a:pt x="216" y="72"/>
                  </a:lnTo>
                  <a:lnTo>
                    <a:pt x="206" y="76"/>
                  </a:lnTo>
                  <a:lnTo>
                    <a:pt x="196" y="80"/>
                  </a:lnTo>
                  <a:lnTo>
                    <a:pt x="187" y="86"/>
                  </a:lnTo>
                  <a:lnTo>
                    <a:pt x="177" y="91"/>
                  </a:lnTo>
                  <a:lnTo>
                    <a:pt x="168" y="98"/>
                  </a:lnTo>
                  <a:lnTo>
                    <a:pt x="159" y="105"/>
                  </a:lnTo>
                  <a:lnTo>
                    <a:pt x="149" y="113"/>
                  </a:lnTo>
                  <a:lnTo>
                    <a:pt x="98" y="84"/>
                  </a:lnTo>
                  <a:lnTo>
                    <a:pt x="96" y="83"/>
                  </a:lnTo>
                  <a:lnTo>
                    <a:pt x="93" y="81"/>
                  </a:lnTo>
                  <a:lnTo>
                    <a:pt x="90" y="81"/>
                  </a:lnTo>
                  <a:lnTo>
                    <a:pt x="87" y="83"/>
                  </a:lnTo>
                  <a:lnTo>
                    <a:pt x="84" y="84"/>
                  </a:lnTo>
                  <a:lnTo>
                    <a:pt x="82" y="85"/>
                  </a:lnTo>
                  <a:lnTo>
                    <a:pt x="80" y="87"/>
                  </a:lnTo>
                  <a:lnTo>
                    <a:pt x="78" y="90"/>
                  </a:lnTo>
                  <a:lnTo>
                    <a:pt x="3" y="219"/>
                  </a:lnTo>
                  <a:lnTo>
                    <a:pt x="1" y="222"/>
                  </a:lnTo>
                  <a:lnTo>
                    <a:pt x="1" y="225"/>
                  </a:lnTo>
                  <a:lnTo>
                    <a:pt x="1" y="228"/>
                  </a:lnTo>
                  <a:lnTo>
                    <a:pt x="1" y="230"/>
                  </a:lnTo>
                  <a:lnTo>
                    <a:pt x="4" y="236"/>
                  </a:lnTo>
                  <a:lnTo>
                    <a:pt x="8" y="241"/>
                  </a:lnTo>
                  <a:lnTo>
                    <a:pt x="57" y="269"/>
                  </a:lnTo>
                  <a:lnTo>
                    <a:pt x="56" y="280"/>
                  </a:lnTo>
                  <a:lnTo>
                    <a:pt x="55" y="291"/>
                  </a:lnTo>
                  <a:lnTo>
                    <a:pt x="54" y="302"/>
                  </a:lnTo>
                  <a:lnTo>
                    <a:pt x="54" y="313"/>
                  </a:lnTo>
                  <a:lnTo>
                    <a:pt x="54" y="323"/>
                  </a:lnTo>
                  <a:lnTo>
                    <a:pt x="55" y="335"/>
                  </a:lnTo>
                  <a:lnTo>
                    <a:pt x="56" y="346"/>
                  </a:lnTo>
                  <a:lnTo>
                    <a:pt x="57" y="355"/>
                  </a:lnTo>
                  <a:lnTo>
                    <a:pt x="7" y="385"/>
                  </a:lnTo>
                  <a:lnTo>
                    <a:pt x="5" y="387"/>
                  </a:lnTo>
                  <a:lnTo>
                    <a:pt x="3" y="389"/>
                  </a:lnTo>
                  <a:lnTo>
                    <a:pt x="2" y="391"/>
                  </a:lnTo>
                  <a:lnTo>
                    <a:pt x="1" y="394"/>
                  </a:lnTo>
                  <a:lnTo>
                    <a:pt x="0" y="396"/>
                  </a:lnTo>
                  <a:lnTo>
                    <a:pt x="1" y="399"/>
                  </a:lnTo>
                  <a:lnTo>
                    <a:pt x="1" y="402"/>
                  </a:lnTo>
                  <a:lnTo>
                    <a:pt x="2" y="405"/>
                  </a:lnTo>
                  <a:lnTo>
                    <a:pt x="78" y="536"/>
                  </a:lnTo>
                  <a:lnTo>
                    <a:pt x="81" y="540"/>
                  </a:lnTo>
                  <a:lnTo>
                    <a:pt x="86" y="543"/>
                  </a:lnTo>
                  <a:lnTo>
                    <a:pt x="89" y="544"/>
                  </a:lnTo>
                  <a:lnTo>
                    <a:pt x="93" y="544"/>
                  </a:lnTo>
                  <a:lnTo>
                    <a:pt x="95" y="543"/>
                  </a:lnTo>
                  <a:lnTo>
                    <a:pt x="98" y="542"/>
                  </a:lnTo>
                  <a:lnTo>
                    <a:pt x="149" y="513"/>
                  </a:lnTo>
                  <a:lnTo>
                    <a:pt x="159" y="520"/>
                  </a:lnTo>
                  <a:lnTo>
                    <a:pt x="168" y="527"/>
                  </a:lnTo>
                  <a:lnTo>
                    <a:pt x="177" y="533"/>
                  </a:lnTo>
                  <a:lnTo>
                    <a:pt x="187" y="539"/>
                  </a:lnTo>
                  <a:lnTo>
                    <a:pt x="196" y="544"/>
                  </a:lnTo>
                  <a:lnTo>
                    <a:pt x="206" y="549"/>
                  </a:lnTo>
                  <a:lnTo>
                    <a:pt x="216" y="552"/>
                  </a:lnTo>
                  <a:lnTo>
                    <a:pt x="226" y="556"/>
                  </a:lnTo>
                  <a:lnTo>
                    <a:pt x="226" y="614"/>
                  </a:lnTo>
                  <a:lnTo>
                    <a:pt x="226" y="617"/>
                  </a:lnTo>
                  <a:lnTo>
                    <a:pt x="227" y="620"/>
                  </a:lnTo>
                  <a:lnTo>
                    <a:pt x="229" y="623"/>
                  </a:lnTo>
                  <a:lnTo>
                    <a:pt x="231" y="625"/>
                  </a:lnTo>
                  <a:lnTo>
                    <a:pt x="233" y="627"/>
                  </a:lnTo>
                  <a:lnTo>
                    <a:pt x="235" y="628"/>
                  </a:lnTo>
                  <a:lnTo>
                    <a:pt x="238" y="629"/>
                  </a:lnTo>
                  <a:lnTo>
                    <a:pt x="241" y="629"/>
                  </a:lnTo>
                  <a:lnTo>
                    <a:pt x="392" y="629"/>
                  </a:lnTo>
                  <a:lnTo>
                    <a:pt x="395" y="629"/>
                  </a:lnTo>
                  <a:lnTo>
                    <a:pt x="398" y="628"/>
                  </a:lnTo>
                  <a:lnTo>
                    <a:pt x="401" y="627"/>
                  </a:lnTo>
                  <a:lnTo>
                    <a:pt x="403" y="625"/>
                  </a:lnTo>
                  <a:lnTo>
                    <a:pt x="404" y="623"/>
                  </a:lnTo>
                  <a:lnTo>
                    <a:pt x="406" y="620"/>
                  </a:lnTo>
                  <a:lnTo>
                    <a:pt x="407" y="617"/>
                  </a:lnTo>
                  <a:lnTo>
                    <a:pt x="407" y="614"/>
                  </a:lnTo>
                  <a:lnTo>
                    <a:pt x="407" y="556"/>
                  </a:lnTo>
                  <a:lnTo>
                    <a:pt x="418" y="552"/>
                  </a:lnTo>
                  <a:lnTo>
                    <a:pt x="429" y="548"/>
                  </a:lnTo>
                  <a:lnTo>
                    <a:pt x="438" y="544"/>
                  </a:lnTo>
                  <a:lnTo>
                    <a:pt x="447" y="538"/>
                  </a:lnTo>
                  <a:lnTo>
                    <a:pt x="465" y="527"/>
                  </a:lnTo>
                  <a:lnTo>
                    <a:pt x="481" y="513"/>
                  </a:lnTo>
                  <a:lnTo>
                    <a:pt x="530" y="542"/>
                  </a:lnTo>
                  <a:lnTo>
                    <a:pt x="533" y="543"/>
                  </a:lnTo>
                  <a:lnTo>
                    <a:pt x="537" y="544"/>
                  </a:lnTo>
                  <a:lnTo>
                    <a:pt x="539" y="544"/>
                  </a:lnTo>
                  <a:lnTo>
                    <a:pt x="542" y="543"/>
                  </a:lnTo>
                  <a:lnTo>
                    <a:pt x="545" y="543"/>
                  </a:lnTo>
                  <a:lnTo>
                    <a:pt x="547" y="540"/>
                  </a:lnTo>
                  <a:lnTo>
                    <a:pt x="550" y="539"/>
                  </a:lnTo>
                  <a:lnTo>
                    <a:pt x="552" y="536"/>
                  </a:lnTo>
                  <a:lnTo>
                    <a:pt x="627" y="405"/>
                  </a:lnTo>
                  <a:lnTo>
                    <a:pt x="628" y="402"/>
                  </a:lnTo>
                  <a:lnTo>
                    <a:pt x="628" y="399"/>
                  </a:lnTo>
                  <a:lnTo>
                    <a:pt x="629" y="396"/>
                  </a:lnTo>
                  <a:lnTo>
                    <a:pt x="628" y="394"/>
                  </a:lnTo>
                  <a:lnTo>
                    <a:pt x="627" y="391"/>
                  </a:lnTo>
                  <a:lnTo>
                    <a:pt x="625" y="389"/>
                  </a:lnTo>
                  <a:lnTo>
                    <a:pt x="623" y="387"/>
                  </a:lnTo>
                  <a:lnTo>
                    <a:pt x="621" y="3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1" name="Freeform 4360">
              <a:extLst>
                <a:ext uri="{FF2B5EF4-FFF2-40B4-BE49-F238E27FC236}">
                  <a16:creationId xmlns:a16="http://schemas.microsoft.com/office/drawing/2014/main" id="{CDB8F87B-81A2-480F-ADA8-BFB5FD890ACD}"/>
                </a:ext>
              </a:extLst>
            </p:cNvPr>
            <p:cNvSpPr>
              <a:spLocks noEditPoints="1"/>
            </p:cNvSpPr>
            <p:nvPr/>
          </p:nvSpPr>
          <p:spPr bwMode="auto">
            <a:xfrm>
              <a:off x="7781925" y="1387475"/>
              <a:ext cx="115888" cy="117475"/>
            </a:xfrm>
            <a:custGeom>
              <a:avLst/>
              <a:gdLst>
                <a:gd name="T0" fmla="*/ 160 w 362"/>
                <a:gd name="T1" fmla="*/ 252 h 369"/>
                <a:gd name="T2" fmla="*/ 135 w 362"/>
                <a:gd name="T3" fmla="*/ 238 h 369"/>
                <a:gd name="T4" fmla="*/ 118 w 362"/>
                <a:gd name="T5" fmla="*/ 218 h 369"/>
                <a:gd name="T6" fmla="*/ 109 w 362"/>
                <a:gd name="T7" fmla="*/ 190 h 369"/>
                <a:gd name="T8" fmla="*/ 113 w 362"/>
                <a:gd name="T9" fmla="*/ 162 h 369"/>
                <a:gd name="T10" fmla="*/ 125 w 362"/>
                <a:gd name="T11" fmla="*/ 138 h 369"/>
                <a:gd name="T12" fmla="*/ 147 w 362"/>
                <a:gd name="T13" fmla="*/ 121 h 369"/>
                <a:gd name="T14" fmla="*/ 174 w 362"/>
                <a:gd name="T15" fmla="*/ 112 h 369"/>
                <a:gd name="T16" fmla="*/ 202 w 362"/>
                <a:gd name="T17" fmla="*/ 114 h 369"/>
                <a:gd name="T18" fmla="*/ 226 w 362"/>
                <a:gd name="T19" fmla="*/ 128 h 369"/>
                <a:gd name="T20" fmla="*/ 244 w 362"/>
                <a:gd name="T21" fmla="*/ 149 h 369"/>
                <a:gd name="T22" fmla="*/ 252 w 362"/>
                <a:gd name="T23" fmla="*/ 176 h 369"/>
                <a:gd name="T24" fmla="*/ 250 w 362"/>
                <a:gd name="T25" fmla="*/ 205 h 369"/>
                <a:gd name="T26" fmla="*/ 236 w 362"/>
                <a:gd name="T27" fmla="*/ 229 h 369"/>
                <a:gd name="T28" fmla="*/ 215 w 362"/>
                <a:gd name="T29" fmla="*/ 247 h 369"/>
                <a:gd name="T30" fmla="*/ 189 w 362"/>
                <a:gd name="T31" fmla="*/ 254 h 369"/>
                <a:gd name="T32" fmla="*/ 328 w 362"/>
                <a:gd name="T33" fmla="*/ 195 h 369"/>
                <a:gd name="T34" fmla="*/ 354 w 362"/>
                <a:gd name="T35" fmla="*/ 144 h 369"/>
                <a:gd name="T36" fmla="*/ 361 w 362"/>
                <a:gd name="T37" fmla="*/ 136 h 369"/>
                <a:gd name="T38" fmla="*/ 360 w 362"/>
                <a:gd name="T39" fmla="*/ 124 h 369"/>
                <a:gd name="T40" fmla="*/ 316 w 362"/>
                <a:gd name="T41" fmla="*/ 53 h 369"/>
                <a:gd name="T42" fmla="*/ 304 w 362"/>
                <a:gd name="T43" fmla="*/ 52 h 369"/>
                <a:gd name="T44" fmla="*/ 256 w 362"/>
                <a:gd name="T45" fmla="*/ 56 h 369"/>
                <a:gd name="T46" fmla="*/ 236 w 362"/>
                <a:gd name="T47" fmla="*/ 10 h 369"/>
                <a:gd name="T48" fmla="*/ 229 w 362"/>
                <a:gd name="T49" fmla="*/ 2 h 369"/>
                <a:gd name="T50" fmla="*/ 146 w 362"/>
                <a:gd name="T51" fmla="*/ 0 h 369"/>
                <a:gd name="T52" fmla="*/ 135 w 362"/>
                <a:gd name="T53" fmla="*/ 3 h 369"/>
                <a:gd name="T54" fmla="*/ 131 w 362"/>
                <a:gd name="T55" fmla="*/ 14 h 369"/>
                <a:gd name="T56" fmla="*/ 99 w 362"/>
                <a:gd name="T57" fmla="*/ 63 h 369"/>
                <a:gd name="T58" fmla="*/ 55 w 362"/>
                <a:gd name="T59" fmla="*/ 51 h 369"/>
                <a:gd name="T60" fmla="*/ 44 w 362"/>
                <a:gd name="T61" fmla="*/ 54 h 369"/>
                <a:gd name="T62" fmla="*/ 1 w 362"/>
                <a:gd name="T63" fmla="*/ 126 h 369"/>
                <a:gd name="T64" fmla="*/ 2 w 362"/>
                <a:gd name="T65" fmla="*/ 139 h 369"/>
                <a:gd name="T66" fmla="*/ 36 w 362"/>
                <a:gd name="T67" fmla="*/ 160 h 369"/>
                <a:gd name="T68" fmla="*/ 36 w 362"/>
                <a:gd name="T69" fmla="*/ 207 h 369"/>
                <a:gd name="T70" fmla="*/ 1 w 362"/>
                <a:gd name="T71" fmla="*/ 230 h 369"/>
                <a:gd name="T72" fmla="*/ 1 w 362"/>
                <a:gd name="T73" fmla="*/ 240 h 369"/>
                <a:gd name="T74" fmla="*/ 44 w 362"/>
                <a:gd name="T75" fmla="*/ 313 h 369"/>
                <a:gd name="T76" fmla="*/ 60 w 362"/>
                <a:gd name="T77" fmla="*/ 314 h 369"/>
                <a:gd name="T78" fmla="*/ 120 w 362"/>
                <a:gd name="T79" fmla="*/ 316 h 369"/>
                <a:gd name="T80" fmla="*/ 132 w 362"/>
                <a:gd name="T81" fmla="*/ 359 h 369"/>
                <a:gd name="T82" fmla="*/ 140 w 362"/>
                <a:gd name="T83" fmla="*/ 368 h 369"/>
                <a:gd name="T84" fmla="*/ 225 w 362"/>
                <a:gd name="T85" fmla="*/ 368 h 369"/>
                <a:gd name="T86" fmla="*/ 233 w 362"/>
                <a:gd name="T87" fmla="*/ 361 h 369"/>
                <a:gd name="T88" fmla="*/ 237 w 362"/>
                <a:gd name="T89" fmla="*/ 321 h 369"/>
                <a:gd name="T90" fmla="*/ 274 w 362"/>
                <a:gd name="T91" fmla="*/ 298 h 369"/>
                <a:gd name="T92" fmla="*/ 310 w 362"/>
                <a:gd name="T93" fmla="*/ 316 h 369"/>
                <a:gd name="T94" fmla="*/ 360 w 362"/>
                <a:gd name="T95" fmla="*/ 243 h 369"/>
                <a:gd name="T96" fmla="*/ 362 w 362"/>
                <a:gd name="T97" fmla="*/ 232 h 369"/>
                <a:gd name="T98" fmla="*/ 354 w 362"/>
                <a:gd name="T99" fmla="*/ 223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62" h="369">
                  <a:moveTo>
                    <a:pt x="181" y="255"/>
                  </a:moveTo>
                  <a:lnTo>
                    <a:pt x="174" y="254"/>
                  </a:lnTo>
                  <a:lnTo>
                    <a:pt x="166" y="253"/>
                  </a:lnTo>
                  <a:lnTo>
                    <a:pt x="160" y="252"/>
                  </a:lnTo>
                  <a:lnTo>
                    <a:pt x="153" y="249"/>
                  </a:lnTo>
                  <a:lnTo>
                    <a:pt x="147" y="247"/>
                  </a:lnTo>
                  <a:lnTo>
                    <a:pt x="141" y="243"/>
                  </a:lnTo>
                  <a:lnTo>
                    <a:pt x="135" y="238"/>
                  </a:lnTo>
                  <a:lnTo>
                    <a:pt x="131" y="234"/>
                  </a:lnTo>
                  <a:lnTo>
                    <a:pt x="125" y="229"/>
                  </a:lnTo>
                  <a:lnTo>
                    <a:pt x="122" y="223"/>
                  </a:lnTo>
                  <a:lnTo>
                    <a:pt x="118" y="218"/>
                  </a:lnTo>
                  <a:lnTo>
                    <a:pt x="115" y="212"/>
                  </a:lnTo>
                  <a:lnTo>
                    <a:pt x="113" y="205"/>
                  </a:lnTo>
                  <a:lnTo>
                    <a:pt x="110" y="198"/>
                  </a:lnTo>
                  <a:lnTo>
                    <a:pt x="109" y="190"/>
                  </a:lnTo>
                  <a:lnTo>
                    <a:pt x="109" y="183"/>
                  </a:lnTo>
                  <a:lnTo>
                    <a:pt x="109" y="176"/>
                  </a:lnTo>
                  <a:lnTo>
                    <a:pt x="110" y="169"/>
                  </a:lnTo>
                  <a:lnTo>
                    <a:pt x="113" y="162"/>
                  </a:lnTo>
                  <a:lnTo>
                    <a:pt x="115" y="156"/>
                  </a:lnTo>
                  <a:lnTo>
                    <a:pt x="118" y="149"/>
                  </a:lnTo>
                  <a:lnTo>
                    <a:pt x="122" y="143"/>
                  </a:lnTo>
                  <a:lnTo>
                    <a:pt x="125" y="138"/>
                  </a:lnTo>
                  <a:lnTo>
                    <a:pt x="131" y="132"/>
                  </a:lnTo>
                  <a:lnTo>
                    <a:pt x="135" y="128"/>
                  </a:lnTo>
                  <a:lnTo>
                    <a:pt x="141" y="124"/>
                  </a:lnTo>
                  <a:lnTo>
                    <a:pt x="147" y="121"/>
                  </a:lnTo>
                  <a:lnTo>
                    <a:pt x="153" y="117"/>
                  </a:lnTo>
                  <a:lnTo>
                    <a:pt x="160" y="114"/>
                  </a:lnTo>
                  <a:lnTo>
                    <a:pt x="166" y="113"/>
                  </a:lnTo>
                  <a:lnTo>
                    <a:pt x="174" y="112"/>
                  </a:lnTo>
                  <a:lnTo>
                    <a:pt x="181" y="111"/>
                  </a:lnTo>
                  <a:lnTo>
                    <a:pt x="189" y="112"/>
                  </a:lnTo>
                  <a:lnTo>
                    <a:pt x="195" y="113"/>
                  </a:lnTo>
                  <a:lnTo>
                    <a:pt x="202" y="114"/>
                  </a:lnTo>
                  <a:lnTo>
                    <a:pt x="209" y="117"/>
                  </a:lnTo>
                  <a:lnTo>
                    <a:pt x="215" y="121"/>
                  </a:lnTo>
                  <a:lnTo>
                    <a:pt x="221" y="124"/>
                  </a:lnTo>
                  <a:lnTo>
                    <a:pt x="226" y="128"/>
                  </a:lnTo>
                  <a:lnTo>
                    <a:pt x="231" y="132"/>
                  </a:lnTo>
                  <a:lnTo>
                    <a:pt x="236" y="138"/>
                  </a:lnTo>
                  <a:lnTo>
                    <a:pt x="240" y="143"/>
                  </a:lnTo>
                  <a:lnTo>
                    <a:pt x="244" y="149"/>
                  </a:lnTo>
                  <a:lnTo>
                    <a:pt x="247" y="156"/>
                  </a:lnTo>
                  <a:lnTo>
                    <a:pt x="250" y="162"/>
                  </a:lnTo>
                  <a:lnTo>
                    <a:pt x="251" y="169"/>
                  </a:lnTo>
                  <a:lnTo>
                    <a:pt x="252" y="176"/>
                  </a:lnTo>
                  <a:lnTo>
                    <a:pt x="253" y="183"/>
                  </a:lnTo>
                  <a:lnTo>
                    <a:pt x="252" y="190"/>
                  </a:lnTo>
                  <a:lnTo>
                    <a:pt x="251" y="198"/>
                  </a:lnTo>
                  <a:lnTo>
                    <a:pt x="250" y="205"/>
                  </a:lnTo>
                  <a:lnTo>
                    <a:pt x="247" y="212"/>
                  </a:lnTo>
                  <a:lnTo>
                    <a:pt x="244" y="218"/>
                  </a:lnTo>
                  <a:lnTo>
                    <a:pt x="240" y="223"/>
                  </a:lnTo>
                  <a:lnTo>
                    <a:pt x="236" y="229"/>
                  </a:lnTo>
                  <a:lnTo>
                    <a:pt x="231" y="234"/>
                  </a:lnTo>
                  <a:lnTo>
                    <a:pt x="226" y="238"/>
                  </a:lnTo>
                  <a:lnTo>
                    <a:pt x="221" y="243"/>
                  </a:lnTo>
                  <a:lnTo>
                    <a:pt x="215" y="247"/>
                  </a:lnTo>
                  <a:lnTo>
                    <a:pt x="209" y="249"/>
                  </a:lnTo>
                  <a:lnTo>
                    <a:pt x="202" y="252"/>
                  </a:lnTo>
                  <a:lnTo>
                    <a:pt x="195" y="253"/>
                  </a:lnTo>
                  <a:lnTo>
                    <a:pt x="189" y="254"/>
                  </a:lnTo>
                  <a:lnTo>
                    <a:pt x="181" y="255"/>
                  </a:lnTo>
                  <a:close/>
                  <a:moveTo>
                    <a:pt x="354" y="223"/>
                  </a:moveTo>
                  <a:lnTo>
                    <a:pt x="327" y="207"/>
                  </a:lnTo>
                  <a:lnTo>
                    <a:pt x="328" y="195"/>
                  </a:lnTo>
                  <a:lnTo>
                    <a:pt x="328" y="183"/>
                  </a:lnTo>
                  <a:lnTo>
                    <a:pt x="328" y="172"/>
                  </a:lnTo>
                  <a:lnTo>
                    <a:pt x="327" y="160"/>
                  </a:lnTo>
                  <a:lnTo>
                    <a:pt x="354" y="144"/>
                  </a:lnTo>
                  <a:lnTo>
                    <a:pt x="357" y="143"/>
                  </a:lnTo>
                  <a:lnTo>
                    <a:pt x="359" y="141"/>
                  </a:lnTo>
                  <a:lnTo>
                    <a:pt x="360" y="139"/>
                  </a:lnTo>
                  <a:lnTo>
                    <a:pt x="361" y="136"/>
                  </a:lnTo>
                  <a:lnTo>
                    <a:pt x="362" y="132"/>
                  </a:lnTo>
                  <a:lnTo>
                    <a:pt x="362" y="129"/>
                  </a:lnTo>
                  <a:lnTo>
                    <a:pt x="361" y="126"/>
                  </a:lnTo>
                  <a:lnTo>
                    <a:pt x="360" y="124"/>
                  </a:lnTo>
                  <a:lnTo>
                    <a:pt x="322" y="59"/>
                  </a:lnTo>
                  <a:lnTo>
                    <a:pt x="320" y="56"/>
                  </a:lnTo>
                  <a:lnTo>
                    <a:pt x="318" y="54"/>
                  </a:lnTo>
                  <a:lnTo>
                    <a:pt x="316" y="53"/>
                  </a:lnTo>
                  <a:lnTo>
                    <a:pt x="313" y="51"/>
                  </a:lnTo>
                  <a:lnTo>
                    <a:pt x="309" y="51"/>
                  </a:lnTo>
                  <a:lnTo>
                    <a:pt x="307" y="51"/>
                  </a:lnTo>
                  <a:lnTo>
                    <a:pt x="304" y="52"/>
                  </a:lnTo>
                  <a:lnTo>
                    <a:pt x="301" y="53"/>
                  </a:lnTo>
                  <a:lnTo>
                    <a:pt x="274" y="69"/>
                  </a:lnTo>
                  <a:lnTo>
                    <a:pt x="266" y="63"/>
                  </a:lnTo>
                  <a:lnTo>
                    <a:pt x="256" y="56"/>
                  </a:lnTo>
                  <a:lnTo>
                    <a:pt x="246" y="51"/>
                  </a:lnTo>
                  <a:lnTo>
                    <a:pt x="237" y="47"/>
                  </a:lnTo>
                  <a:lnTo>
                    <a:pt x="237" y="14"/>
                  </a:lnTo>
                  <a:lnTo>
                    <a:pt x="236" y="10"/>
                  </a:lnTo>
                  <a:lnTo>
                    <a:pt x="236" y="8"/>
                  </a:lnTo>
                  <a:lnTo>
                    <a:pt x="233" y="5"/>
                  </a:lnTo>
                  <a:lnTo>
                    <a:pt x="232" y="3"/>
                  </a:lnTo>
                  <a:lnTo>
                    <a:pt x="229" y="2"/>
                  </a:lnTo>
                  <a:lnTo>
                    <a:pt x="227" y="1"/>
                  </a:lnTo>
                  <a:lnTo>
                    <a:pt x="224" y="0"/>
                  </a:lnTo>
                  <a:lnTo>
                    <a:pt x="222" y="0"/>
                  </a:lnTo>
                  <a:lnTo>
                    <a:pt x="146" y="0"/>
                  </a:lnTo>
                  <a:lnTo>
                    <a:pt x="143" y="0"/>
                  </a:lnTo>
                  <a:lnTo>
                    <a:pt x="140" y="1"/>
                  </a:lnTo>
                  <a:lnTo>
                    <a:pt x="137" y="2"/>
                  </a:lnTo>
                  <a:lnTo>
                    <a:pt x="135" y="3"/>
                  </a:lnTo>
                  <a:lnTo>
                    <a:pt x="134" y="5"/>
                  </a:lnTo>
                  <a:lnTo>
                    <a:pt x="132" y="8"/>
                  </a:lnTo>
                  <a:lnTo>
                    <a:pt x="132" y="10"/>
                  </a:lnTo>
                  <a:lnTo>
                    <a:pt x="131" y="14"/>
                  </a:lnTo>
                  <a:lnTo>
                    <a:pt x="131" y="47"/>
                  </a:lnTo>
                  <a:lnTo>
                    <a:pt x="120" y="52"/>
                  </a:lnTo>
                  <a:lnTo>
                    <a:pt x="109" y="57"/>
                  </a:lnTo>
                  <a:lnTo>
                    <a:pt x="99" y="63"/>
                  </a:lnTo>
                  <a:lnTo>
                    <a:pt x="90" y="69"/>
                  </a:lnTo>
                  <a:lnTo>
                    <a:pt x="61" y="53"/>
                  </a:lnTo>
                  <a:lnTo>
                    <a:pt x="58" y="52"/>
                  </a:lnTo>
                  <a:lnTo>
                    <a:pt x="55" y="51"/>
                  </a:lnTo>
                  <a:lnTo>
                    <a:pt x="53" y="51"/>
                  </a:lnTo>
                  <a:lnTo>
                    <a:pt x="49" y="51"/>
                  </a:lnTo>
                  <a:lnTo>
                    <a:pt x="47" y="52"/>
                  </a:lnTo>
                  <a:lnTo>
                    <a:pt x="44" y="54"/>
                  </a:lnTo>
                  <a:lnTo>
                    <a:pt x="42" y="56"/>
                  </a:lnTo>
                  <a:lnTo>
                    <a:pt x="41" y="59"/>
                  </a:lnTo>
                  <a:lnTo>
                    <a:pt x="2" y="124"/>
                  </a:lnTo>
                  <a:lnTo>
                    <a:pt x="1" y="126"/>
                  </a:lnTo>
                  <a:lnTo>
                    <a:pt x="0" y="129"/>
                  </a:lnTo>
                  <a:lnTo>
                    <a:pt x="0" y="132"/>
                  </a:lnTo>
                  <a:lnTo>
                    <a:pt x="1" y="136"/>
                  </a:lnTo>
                  <a:lnTo>
                    <a:pt x="2" y="139"/>
                  </a:lnTo>
                  <a:lnTo>
                    <a:pt x="3" y="141"/>
                  </a:lnTo>
                  <a:lnTo>
                    <a:pt x="6" y="143"/>
                  </a:lnTo>
                  <a:lnTo>
                    <a:pt x="8" y="144"/>
                  </a:lnTo>
                  <a:lnTo>
                    <a:pt x="36" y="160"/>
                  </a:lnTo>
                  <a:lnTo>
                    <a:pt x="34" y="172"/>
                  </a:lnTo>
                  <a:lnTo>
                    <a:pt x="34" y="183"/>
                  </a:lnTo>
                  <a:lnTo>
                    <a:pt x="34" y="195"/>
                  </a:lnTo>
                  <a:lnTo>
                    <a:pt x="36" y="207"/>
                  </a:lnTo>
                  <a:lnTo>
                    <a:pt x="8" y="223"/>
                  </a:lnTo>
                  <a:lnTo>
                    <a:pt x="6" y="224"/>
                  </a:lnTo>
                  <a:lnTo>
                    <a:pt x="3" y="227"/>
                  </a:lnTo>
                  <a:lnTo>
                    <a:pt x="1" y="230"/>
                  </a:lnTo>
                  <a:lnTo>
                    <a:pt x="0" y="233"/>
                  </a:lnTo>
                  <a:lnTo>
                    <a:pt x="0" y="235"/>
                  </a:lnTo>
                  <a:lnTo>
                    <a:pt x="0" y="237"/>
                  </a:lnTo>
                  <a:lnTo>
                    <a:pt x="1" y="240"/>
                  </a:lnTo>
                  <a:lnTo>
                    <a:pt x="2" y="243"/>
                  </a:lnTo>
                  <a:lnTo>
                    <a:pt x="40" y="309"/>
                  </a:lnTo>
                  <a:lnTo>
                    <a:pt x="42" y="311"/>
                  </a:lnTo>
                  <a:lnTo>
                    <a:pt x="44" y="313"/>
                  </a:lnTo>
                  <a:lnTo>
                    <a:pt x="46" y="314"/>
                  </a:lnTo>
                  <a:lnTo>
                    <a:pt x="48" y="315"/>
                  </a:lnTo>
                  <a:lnTo>
                    <a:pt x="55" y="316"/>
                  </a:lnTo>
                  <a:lnTo>
                    <a:pt x="60" y="314"/>
                  </a:lnTo>
                  <a:lnTo>
                    <a:pt x="90" y="297"/>
                  </a:lnTo>
                  <a:lnTo>
                    <a:pt x="99" y="304"/>
                  </a:lnTo>
                  <a:lnTo>
                    <a:pt x="109" y="310"/>
                  </a:lnTo>
                  <a:lnTo>
                    <a:pt x="120" y="316"/>
                  </a:lnTo>
                  <a:lnTo>
                    <a:pt x="131" y="321"/>
                  </a:lnTo>
                  <a:lnTo>
                    <a:pt x="131" y="354"/>
                  </a:lnTo>
                  <a:lnTo>
                    <a:pt x="132" y="356"/>
                  </a:lnTo>
                  <a:lnTo>
                    <a:pt x="132" y="359"/>
                  </a:lnTo>
                  <a:lnTo>
                    <a:pt x="134" y="361"/>
                  </a:lnTo>
                  <a:lnTo>
                    <a:pt x="135" y="363"/>
                  </a:lnTo>
                  <a:lnTo>
                    <a:pt x="137" y="366"/>
                  </a:lnTo>
                  <a:lnTo>
                    <a:pt x="140" y="368"/>
                  </a:lnTo>
                  <a:lnTo>
                    <a:pt x="143" y="368"/>
                  </a:lnTo>
                  <a:lnTo>
                    <a:pt x="146" y="369"/>
                  </a:lnTo>
                  <a:lnTo>
                    <a:pt x="222" y="369"/>
                  </a:lnTo>
                  <a:lnTo>
                    <a:pt x="225" y="368"/>
                  </a:lnTo>
                  <a:lnTo>
                    <a:pt x="227" y="368"/>
                  </a:lnTo>
                  <a:lnTo>
                    <a:pt x="229" y="366"/>
                  </a:lnTo>
                  <a:lnTo>
                    <a:pt x="232" y="363"/>
                  </a:lnTo>
                  <a:lnTo>
                    <a:pt x="233" y="361"/>
                  </a:lnTo>
                  <a:lnTo>
                    <a:pt x="236" y="359"/>
                  </a:lnTo>
                  <a:lnTo>
                    <a:pt x="236" y="356"/>
                  </a:lnTo>
                  <a:lnTo>
                    <a:pt x="237" y="354"/>
                  </a:lnTo>
                  <a:lnTo>
                    <a:pt x="237" y="321"/>
                  </a:lnTo>
                  <a:lnTo>
                    <a:pt x="246" y="316"/>
                  </a:lnTo>
                  <a:lnTo>
                    <a:pt x="256" y="311"/>
                  </a:lnTo>
                  <a:lnTo>
                    <a:pt x="266" y="305"/>
                  </a:lnTo>
                  <a:lnTo>
                    <a:pt x="274" y="298"/>
                  </a:lnTo>
                  <a:lnTo>
                    <a:pt x="302" y="313"/>
                  </a:lnTo>
                  <a:lnTo>
                    <a:pt x="305" y="315"/>
                  </a:lnTo>
                  <a:lnTo>
                    <a:pt x="307" y="315"/>
                  </a:lnTo>
                  <a:lnTo>
                    <a:pt x="310" y="316"/>
                  </a:lnTo>
                  <a:lnTo>
                    <a:pt x="314" y="316"/>
                  </a:lnTo>
                  <a:lnTo>
                    <a:pt x="319" y="313"/>
                  </a:lnTo>
                  <a:lnTo>
                    <a:pt x="322" y="309"/>
                  </a:lnTo>
                  <a:lnTo>
                    <a:pt x="360" y="243"/>
                  </a:lnTo>
                  <a:lnTo>
                    <a:pt x="362" y="240"/>
                  </a:lnTo>
                  <a:lnTo>
                    <a:pt x="362" y="237"/>
                  </a:lnTo>
                  <a:lnTo>
                    <a:pt x="362" y="234"/>
                  </a:lnTo>
                  <a:lnTo>
                    <a:pt x="362" y="232"/>
                  </a:lnTo>
                  <a:lnTo>
                    <a:pt x="361" y="229"/>
                  </a:lnTo>
                  <a:lnTo>
                    <a:pt x="359" y="227"/>
                  </a:lnTo>
                  <a:lnTo>
                    <a:pt x="357" y="224"/>
                  </a:lnTo>
                  <a:lnTo>
                    <a:pt x="354" y="2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2" name="Freeform 4346" descr="Icon of box and whisker chart. ">
            <a:extLst>
              <a:ext uri="{FF2B5EF4-FFF2-40B4-BE49-F238E27FC236}">
                <a16:creationId xmlns:a16="http://schemas.microsoft.com/office/drawing/2014/main" id="{D131817A-5B27-4718-8BAC-45C9CEDA45D9}"/>
              </a:ext>
            </a:extLst>
          </p:cNvPr>
          <p:cNvSpPr>
            <a:spLocks noEditPoints="1"/>
          </p:cNvSpPr>
          <p:nvPr/>
        </p:nvSpPr>
        <p:spPr bwMode="auto">
          <a:xfrm>
            <a:off x="3967321" y="3532346"/>
            <a:ext cx="345758" cy="345758"/>
          </a:xfrm>
          <a:custGeom>
            <a:avLst/>
            <a:gdLst>
              <a:gd name="T0" fmla="*/ 706 w 898"/>
              <a:gd name="T1" fmla="*/ 479 h 898"/>
              <a:gd name="T2" fmla="*/ 652 w 898"/>
              <a:gd name="T3" fmla="*/ 556 h 898"/>
              <a:gd name="T4" fmla="*/ 632 w 898"/>
              <a:gd name="T5" fmla="*/ 551 h 898"/>
              <a:gd name="T6" fmla="*/ 576 w 898"/>
              <a:gd name="T7" fmla="*/ 477 h 898"/>
              <a:gd name="T8" fmla="*/ 571 w 898"/>
              <a:gd name="T9" fmla="*/ 398 h 898"/>
              <a:gd name="T10" fmla="*/ 628 w 898"/>
              <a:gd name="T11" fmla="*/ 129 h 898"/>
              <a:gd name="T12" fmla="*/ 643 w 898"/>
              <a:gd name="T13" fmla="*/ 114 h 898"/>
              <a:gd name="T14" fmla="*/ 658 w 898"/>
              <a:gd name="T15" fmla="*/ 129 h 898"/>
              <a:gd name="T16" fmla="*/ 717 w 898"/>
              <a:gd name="T17" fmla="*/ 398 h 898"/>
              <a:gd name="T18" fmla="*/ 621 w 898"/>
              <a:gd name="T19" fmla="*/ 758 h 898"/>
              <a:gd name="T20" fmla="*/ 589 w 898"/>
              <a:gd name="T21" fmla="*/ 727 h 898"/>
              <a:gd name="T22" fmla="*/ 589 w 898"/>
              <a:gd name="T23" fmla="*/ 680 h 898"/>
              <a:gd name="T24" fmla="*/ 621 w 898"/>
              <a:gd name="T25" fmla="*/ 648 h 898"/>
              <a:gd name="T26" fmla="*/ 667 w 898"/>
              <a:gd name="T27" fmla="*/ 648 h 898"/>
              <a:gd name="T28" fmla="*/ 699 w 898"/>
              <a:gd name="T29" fmla="*/ 680 h 898"/>
              <a:gd name="T30" fmla="*/ 699 w 898"/>
              <a:gd name="T31" fmla="*/ 727 h 898"/>
              <a:gd name="T32" fmla="*/ 667 w 898"/>
              <a:gd name="T33" fmla="*/ 758 h 898"/>
              <a:gd name="T34" fmla="*/ 536 w 898"/>
              <a:gd name="T35" fmla="*/ 294 h 898"/>
              <a:gd name="T36" fmla="*/ 479 w 898"/>
              <a:gd name="T37" fmla="*/ 546 h 898"/>
              <a:gd name="T38" fmla="*/ 461 w 898"/>
              <a:gd name="T39" fmla="*/ 558 h 898"/>
              <a:gd name="T40" fmla="*/ 450 w 898"/>
              <a:gd name="T41" fmla="*/ 299 h 898"/>
              <a:gd name="T42" fmla="*/ 390 w 898"/>
              <a:gd name="T43" fmla="*/ 287 h 898"/>
              <a:gd name="T44" fmla="*/ 398 w 898"/>
              <a:gd name="T45" fmla="*/ 211 h 898"/>
              <a:gd name="T46" fmla="*/ 454 w 898"/>
              <a:gd name="T47" fmla="*/ 118 h 898"/>
              <a:gd name="T48" fmla="*/ 475 w 898"/>
              <a:gd name="T49" fmla="*/ 118 h 898"/>
              <a:gd name="T50" fmla="*/ 530 w 898"/>
              <a:gd name="T51" fmla="*/ 211 h 898"/>
              <a:gd name="T52" fmla="*/ 465 w 898"/>
              <a:gd name="T53" fmla="*/ 763 h 898"/>
              <a:gd name="T54" fmla="*/ 422 w 898"/>
              <a:gd name="T55" fmla="*/ 745 h 898"/>
              <a:gd name="T56" fmla="*/ 405 w 898"/>
              <a:gd name="T57" fmla="*/ 703 h 898"/>
              <a:gd name="T58" fmla="*/ 422 w 898"/>
              <a:gd name="T59" fmla="*/ 661 h 898"/>
              <a:gd name="T60" fmla="*/ 465 w 898"/>
              <a:gd name="T61" fmla="*/ 643 h 898"/>
              <a:gd name="T62" fmla="*/ 506 w 898"/>
              <a:gd name="T63" fmla="*/ 661 h 898"/>
              <a:gd name="T64" fmla="*/ 525 w 898"/>
              <a:gd name="T65" fmla="*/ 703 h 898"/>
              <a:gd name="T66" fmla="*/ 506 w 898"/>
              <a:gd name="T67" fmla="*/ 745 h 898"/>
              <a:gd name="T68" fmla="*/ 465 w 898"/>
              <a:gd name="T69" fmla="*/ 763 h 898"/>
              <a:gd name="T70" fmla="*/ 318 w 898"/>
              <a:gd name="T71" fmla="*/ 419 h 898"/>
              <a:gd name="T72" fmla="*/ 263 w 898"/>
              <a:gd name="T73" fmla="*/ 556 h 898"/>
              <a:gd name="T74" fmla="*/ 242 w 898"/>
              <a:gd name="T75" fmla="*/ 551 h 898"/>
              <a:gd name="T76" fmla="*/ 186 w 898"/>
              <a:gd name="T77" fmla="*/ 417 h 898"/>
              <a:gd name="T78" fmla="*/ 181 w 898"/>
              <a:gd name="T79" fmla="*/ 339 h 898"/>
              <a:gd name="T80" fmla="*/ 240 w 898"/>
              <a:gd name="T81" fmla="*/ 129 h 898"/>
              <a:gd name="T82" fmla="*/ 255 w 898"/>
              <a:gd name="T83" fmla="*/ 114 h 898"/>
              <a:gd name="T84" fmla="*/ 270 w 898"/>
              <a:gd name="T85" fmla="*/ 129 h 898"/>
              <a:gd name="T86" fmla="*/ 329 w 898"/>
              <a:gd name="T87" fmla="*/ 339 h 898"/>
              <a:gd name="T88" fmla="*/ 231 w 898"/>
              <a:gd name="T89" fmla="*/ 758 h 898"/>
              <a:gd name="T90" fmla="*/ 200 w 898"/>
              <a:gd name="T91" fmla="*/ 727 h 898"/>
              <a:gd name="T92" fmla="*/ 200 w 898"/>
              <a:gd name="T93" fmla="*/ 680 h 898"/>
              <a:gd name="T94" fmla="*/ 231 w 898"/>
              <a:gd name="T95" fmla="*/ 648 h 898"/>
              <a:gd name="T96" fmla="*/ 278 w 898"/>
              <a:gd name="T97" fmla="*/ 648 h 898"/>
              <a:gd name="T98" fmla="*/ 311 w 898"/>
              <a:gd name="T99" fmla="*/ 680 h 898"/>
              <a:gd name="T100" fmla="*/ 311 w 898"/>
              <a:gd name="T101" fmla="*/ 727 h 898"/>
              <a:gd name="T102" fmla="*/ 278 w 898"/>
              <a:gd name="T103" fmla="*/ 758 h 898"/>
              <a:gd name="T104" fmla="*/ 10 w 898"/>
              <a:gd name="T105" fmla="*/ 2 h 898"/>
              <a:gd name="T106" fmla="*/ 1 w 898"/>
              <a:gd name="T107" fmla="*/ 886 h 898"/>
              <a:gd name="T108" fmla="*/ 883 w 898"/>
              <a:gd name="T109" fmla="*/ 898 h 898"/>
              <a:gd name="T110" fmla="*/ 898 w 898"/>
              <a:gd name="T111" fmla="*/ 883 h 898"/>
              <a:gd name="T112" fmla="*/ 886 w 898"/>
              <a:gd name="T113" fmla="*/ 0 h 8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98" h="898">
                <a:moveTo>
                  <a:pt x="718" y="464"/>
                </a:moveTo>
                <a:lnTo>
                  <a:pt x="718" y="467"/>
                </a:lnTo>
                <a:lnTo>
                  <a:pt x="717" y="470"/>
                </a:lnTo>
                <a:lnTo>
                  <a:pt x="716" y="472"/>
                </a:lnTo>
                <a:lnTo>
                  <a:pt x="714" y="474"/>
                </a:lnTo>
                <a:lnTo>
                  <a:pt x="712" y="477"/>
                </a:lnTo>
                <a:lnTo>
                  <a:pt x="710" y="478"/>
                </a:lnTo>
                <a:lnTo>
                  <a:pt x="706" y="479"/>
                </a:lnTo>
                <a:lnTo>
                  <a:pt x="703" y="479"/>
                </a:lnTo>
                <a:lnTo>
                  <a:pt x="658" y="479"/>
                </a:lnTo>
                <a:lnTo>
                  <a:pt x="658" y="543"/>
                </a:lnTo>
                <a:lnTo>
                  <a:pt x="658" y="546"/>
                </a:lnTo>
                <a:lnTo>
                  <a:pt x="657" y="549"/>
                </a:lnTo>
                <a:lnTo>
                  <a:pt x="656" y="551"/>
                </a:lnTo>
                <a:lnTo>
                  <a:pt x="654" y="554"/>
                </a:lnTo>
                <a:lnTo>
                  <a:pt x="652" y="556"/>
                </a:lnTo>
                <a:lnTo>
                  <a:pt x="650" y="557"/>
                </a:lnTo>
                <a:lnTo>
                  <a:pt x="647" y="558"/>
                </a:lnTo>
                <a:lnTo>
                  <a:pt x="643" y="558"/>
                </a:lnTo>
                <a:lnTo>
                  <a:pt x="641" y="558"/>
                </a:lnTo>
                <a:lnTo>
                  <a:pt x="638" y="557"/>
                </a:lnTo>
                <a:lnTo>
                  <a:pt x="636" y="556"/>
                </a:lnTo>
                <a:lnTo>
                  <a:pt x="634" y="554"/>
                </a:lnTo>
                <a:lnTo>
                  <a:pt x="632" y="551"/>
                </a:lnTo>
                <a:lnTo>
                  <a:pt x="631" y="549"/>
                </a:lnTo>
                <a:lnTo>
                  <a:pt x="629" y="546"/>
                </a:lnTo>
                <a:lnTo>
                  <a:pt x="628" y="543"/>
                </a:lnTo>
                <a:lnTo>
                  <a:pt x="628" y="479"/>
                </a:lnTo>
                <a:lnTo>
                  <a:pt x="583" y="479"/>
                </a:lnTo>
                <a:lnTo>
                  <a:pt x="581" y="479"/>
                </a:lnTo>
                <a:lnTo>
                  <a:pt x="578" y="478"/>
                </a:lnTo>
                <a:lnTo>
                  <a:pt x="576" y="477"/>
                </a:lnTo>
                <a:lnTo>
                  <a:pt x="574" y="474"/>
                </a:lnTo>
                <a:lnTo>
                  <a:pt x="572" y="472"/>
                </a:lnTo>
                <a:lnTo>
                  <a:pt x="571" y="470"/>
                </a:lnTo>
                <a:lnTo>
                  <a:pt x="570" y="467"/>
                </a:lnTo>
                <a:lnTo>
                  <a:pt x="570" y="464"/>
                </a:lnTo>
                <a:lnTo>
                  <a:pt x="570" y="404"/>
                </a:lnTo>
                <a:lnTo>
                  <a:pt x="570" y="402"/>
                </a:lnTo>
                <a:lnTo>
                  <a:pt x="571" y="398"/>
                </a:lnTo>
                <a:lnTo>
                  <a:pt x="572" y="396"/>
                </a:lnTo>
                <a:lnTo>
                  <a:pt x="574" y="394"/>
                </a:lnTo>
                <a:lnTo>
                  <a:pt x="576" y="392"/>
                </a:lnTo>
                <a:lnTo>
                  <a:pt x="578" y="391"/>
                </a:lnTo>
                <a:lnTo>
                  <a:pt x="581" y="390"/>
                </a:lnTo>
                <a:lnTo>
                  <a:pt x="583" y="389"/>
                </a:lnTo>
                <a:lnTo>
                  <a:pt x="628" y="389"/>
                </a:lnTo>
                <a:lnTo>
                  <a:pt x="628" y="129"/>
                </a:lnTo>
                <a:lnTo>
                  <a:pt x="629" y="126"/>
                </a:lnTo>
                <a:lnTo>
                  <a:pt x="631" y="123"/>
                </a:lnTo>
                <a:lnTo>
                  <a:pt x="632" y="121"/>
                </a:lnTo>
                <a:lnTo>
                  <a:pt x="634" y="118"/>
                </a:lnTo>
                <a:lnTo>
                  <a:pt x="636" y="117"/>
                </a:lnTo>
                <a:lnTo>
                  <a:pt x="638" y="115"/>
                </a:lnTo>
                <a:lnTo>
                  <a:pt x="641" y="114"/>
                </a:lnTo>
                <a:lnTo>
                  <a:pt x="643" y="114"/>
                </a:lnTo>
                <a:lnTo>
                  <a:pt x="647" y="114"/>
                </a:lnTo>
                <a:lnTo>
                  <a:pt x="650" y="115"/>
                </a:lnTo>
                <a:lnTo>
                  <a:pt x="652" y="117"/>
                </a:lnTo>
                <a:lnTo>
                  <a:pt x="654" y="118"/>
                </a:lnTo>
                <a:lnTo>
                  <a:pt x="656" y="121"/>
                </a:lnTo>
                <a:lnTo>
                  <a:pt x="657" y="123"/>
                </a:lnTo>
                <a:lnTo>
                  <a:pt x="658" y="127"/>
                </a:lnTo>
                <a:lnTo>
                  <a:pt x="658" y="129"/>
                </a:lnTo>
                <a:lnTo>
                  <a:pt x="658" y="389"/>
                </a:lnTo>
                <a:lnTo>
                  <a:pt x="703" y="389"/>
                </a:lnTo>
                <a:lnTo>
                  <a:pt x="706" y="390"/>
                </a:lnTo>
                <a:lnTo>
                  <a:pt x="710" y="391"/>
                </a:lnTo>
                <a:lnTo>
                  <a:pt x="712" y="392"/>
                </a:lnTo>
                <a:lnTo>
                  <a:pt x="714" y="394"/>
                </a:lnTo>
                <a:lnTo>
                  <a:pt x="716" y="396"/>
                </a:lnTo>
                <a:lnTo>
                  <a:pt x="717" y="398"/>
                </a:lnTo>
                <a:lnTo>
                  <a:pt x="718" y="402"/>
                </a:lnTo>
                <a:lnTo>
                  <a:pt x="718" y="404"/>
                </a:lnTo>
                <a:lnTo>
                  <a:pt x="718" y="464"/>
                </a:lnTo>
                <a:close/>
                <a:moveTo>
                  <a:pt x="643" y="763"/>
                </a:moveTo>
                <a:lnTo>
                  <a:pt x="638" y="762"/>
                </a:lnTo>
                <a:lnTo>
                  <a:pt x="632" y="762"/>
                </a:lnTo>
                <a:lnTo>
                  <a:pt x="626" y="760"/>
                </a:lnTo>
                <a:lnTo>
                  <a:pt x="621" y="758"/>
                </a:lnTo>
                <a:lnTo>
                  <a:pt x="616" y="756"/>
                </a:lnTo>
                <a:lnTo>
                  <a:pt x="610" y="753"/>
                </a:lnTo>
                <a:lnTo>
                  <a:pt x="606" y="749"/>
                </a:lnTo>
                <a:lnTo>
                  <a:pt x="602" y="745"/>
                </a:lnTo>
                <a:lnTo>
                  <a:pt x="597" y="741"/>
                </a:lnTo>
                <a:lnTo>
                  <a:pt x="594" y="737"/>
                </a:lnTo>
                <a:lnTo>
                  <a:pt x="591" y="731"/>
                </a:lnTo>
                <a:lnTo>
                  <a:pt x="589" y="727"/>
                </a:lnTo>
                <a:lnTo>
                  <a:pt x="587" y="720"/>
                </a:lnTo>
                <a:lnTo>
                  <a:pt x="586" y="715"/>
                </a:lnTo>
                <a:lnTo>
                  <a:pt x="584" y="710"/>
                </a:lnTo>
                <a:lnTo>
                  <a:pt x="583" y="703"/>
                </a:lnTo>
                <a:lnTo>
                  <a:pt x="584" y="697"/>
                </a:lnTo>
                <a:lnTo>
                  <a:pt x="586" y="692"/>
                </a:lnTo>
                <a:lnTo>
                  <a:pt x="587" y="685"/>
                </a:lnTo>
                <a:lnTo>
                  <a:pt x="589" y="680"/>
                </a:lnTo>
                <a:lnTo>
                  <a:pt x="591" y="674"/>
                </a:lnTo>
                <a:lnTo>
                  <a:pt x="594" y="670"/>
                </a:lnTo>
                <a:lnTo>
                  <a:pt x="597" y="665"/>
                </a:lnTo>
                <a:lnTo>
                  <a:pt x="602" y="661"/>
                </a:lnTo>
                <a:lnTo>
                  <a:pt x="606" y="657"/>
                </a:lnTo>
                <a:lnTo>
                  <a:pt x="610" y="653"/>
                </a:lnTo>
                <a:lnTo>
                  <a:pt x="616" y="651"/>
                </a:lnTo>
                <a:lnTo>
                  <a:pt x="621" y="648"/>
                </a:lnTo>
                <a:lnTo>
                  <a:pt x="626" y="646"/>
                </a:lnTo>
                <a:lnTo>
                  <a:pt x="632" y="645"/>
                </a:lnTo>
                <a:lnTo>
                  <a:pt x="638" y="643"/>
                </a:lnTo>
                <a:lnTo>
                  <a:pt x="643" y="643"/>
                </a:lnTo>
                <a:lnTo>
                  <a:pt x="650" y="643"/>
                </a:lnTo>
                <a:lnTo>
                  <a:pt x="656" y="645"/>
                </a:lnTo>
                <a:lnTo>
                  <a:pt x="662" y="646"/>
                </a:lnTo>
                <a:lnTo>
                  <a:pt x="667" y="648"/>
                </a:lnTo>
                <a:lnTo>
                  <a:pt x="672" y="651"/>
                </a:lnTo>
                <a:lnTo>
                  <a:pt x="678" y="653"/>
                </a:lnTo>
                <a:lnTo>
                  <a:pt x="682" y="657"/>
                </a:lnTo>
                <a:lnTo>
                  <a:pt x="686" y="661"/>
                </a:lnTo>
                <a:lnTo>
                  <a:pt x="690" y="665"/>
                </a:lnTo>
                <a:lnTo>
                  <a:pt x="694" y="670"/>
                </a:lnTo>
                <a:lnTo>
                  <a:pt x="697" y="674"/>
                </a:lnTo>
                <a:lnTo>
                  <a:pt x="699" y="680"/>
                </a:lnTo>
                <a:lnTo>
                  <a:pt x="701" y="685"/>
                </a:lnTo>
                <a:lnTo>
                  <a:pt x="702" y="692"/>
                </a:lnTo>
                <a:lnTo>
                  <a:pt x="703" y="697"/>
                </a:lnTo>
                <a:lnTo>
                  <a:pt x="703" y="703"/>
                </a:lnTo>
                <a:lnTo>
                  <a:pt x="703" y="710"/>
                </a:lnTo>
                <a:lnTo>
                  <a:pt x="702" y="715"/>
                </a:lnTo>
                <a:lnTo>
                  <a:pt x="701" y="720"/>
                </a:lnTo>
                <a:lnTo>
                  <a:pt x="699" y="727"/>
                </a:lnTo>
                <a:lnTo>
                  <a:pt x="697" y="731"/>
                </a:lnTo>
                <a:lnTo>
                  <a:pt x="694" y="737"/>
                </a:lnTo>
                <a:lnTo>
                  <a:pt x="690" y="741"/>
                </a:lnTo>
                <a:lnTo>
                  <a:pt x="686" y="745"/>
                </a:lnTo>
                <a:lnTo>
                  <a:pt x="682" y="749"/>
                </a:lnTo>
                <a:lnTo>
                  <a:pt x="678" y="753"/>
                </a:lnTo>
                <a:lnTo>
                  <a:pt x="672" y="756"/>
                </a:lnTo>
                <a:lnTo>
                  <a:pt x="667" y="758"/>
                </a:lnTo>
                <a:lnTo>
                  <a:pt x="662" y="760"/>
                </a:lnTo>
                <a:lnTo>
                  <a:pt x="656" y="762"/>
                </a:lnTo>
                <a:lnTo>
                  <a:pt x="650" y="762"/>
                </a:lnTo>
                <a:lnTo>
                  <a:pt x="643" y="763"/>
                </a:lnTo>
                <a:close/>
                <a:moveTo>
                  <a:pt x="540" y="284"/>
                </a:moveTo>
                <a:lnTo>
                  <a:pt x="538" y="287"/>
                </a:lnTo>
                <a:lnTo>
                  <a:pt x="537" y="290"/>
                </a:lnTo>
                <a:lnTo>
                  <a:pt x="536" y="294"/>
                </a:lnTo>
                <a:lnTo>
                  <a:pt x="534" y="296"/>
                </a:lnTo>
                <a:lnTo>
                  <a:pt x="532" y="297"/>
                </a:lnTo>
                <a:lnTo>
                  <a:pt x="530" y="298"/>
                </a:lnTo>
                <a:lnTo>
                  <a:pt x="527" y="299"/>
                </a:lnTo>
                <a:lnTo>
                  <a:pt x="525" y="299"/>
                </a:lnTo>
                <a:lnTo>
                  <a:pt x="480" y="299"/>
                </a:lnTo>
                <a:lnTo>
                  <a:pt x="480" y="543"/>
                </a:lnTo>
                <a:lnTo>
                  <a:pt x="479" y="546"/>
                </a:lnTo>
                <a:lnTo>
                  <a:pt x="479" y="549"/>
                </a:lnTo>
                <a:lnTo>
                  <a:pt x="476" y="551"/>
                </a:lnTo>
                <a:lnTo>
                  <a:pt x="475" y="554"/>
                </a:lnTo>
                <a:lnTo>
                  <a:pt x="472" y="556"/>
                </a:lnTo>
                <a:lnTo>
                  <a:pt x="470" y="557"/>
                </a:lnTo>
                <a:lnTo>
                  <a:pt x="467" y="558"/>
                </a:lnTo>
                <a:lnTo>
                  <a:pt x="465" y="558"/>
                </a:lnTo>
                <a:lnTo>
                  <a:pt x="461" y="558"/>
                </a:lnTo>
                <a:lnTo>
                  <a:pt x="458" y="557"/>
                </a:lnTo>
                <a:lnTo>
                  <a:pt x="456" y="556"/>
                </a:lnTo>
                <a:lnTo>
                  <a:pt x="454" y="554"/>
                </a:lnTo>
                <a:lnTo>
                  <a:pt x="452" y="551"/>
                </a:lnTo>
                <a:lnTo>
                  <a:pt x="451" y="549"/>
                </a:lnTo>
                <a:lnTo>
                  <a:pt x="450" y="546"/>
                </a:lnTo>
                <a:lnTo>
                  <a:pt x="450" y="543"/>
                </a:lnTo>
                <a:lnTo>
                  <a:pt x="450" y="299"/>
                </a:lnTo>
                <a:lnTo>
                  <a:pt x="405" y="299"/>
                </a:lnTo>
                <a:lnTo>
                  <a:pt x="402" y="299"/>
                </a:lnTo>
                <a:lnTo>
                  <a:pt x="398" y="298"/>
                </a:lnTo>
                <a:lnTo>
                  <a:pt x="396" y="297"/>
                </a:lnTo>
                <a:lnTo>
                  <a:pt x="394" y="296"/>
                </a:lnTo>
                <a:lnTo>
                  <a:pt x="392" y="294"/>
                </a:lnTo>
                <a:lnTo>
                  <a:pt x="391" y="290"/>
                </a:lnTo>
                <a:lnTo>
                  <a:pt x="390" y="287"/>
                </a:lnTo>
                <a:lnTo>
                  <a:pt x="390" y="284"/>
                </a:lnTo>
                <a:lnTo>
                  <a:pt x="390" y="225"/>
                </a:lnTo>
                <a:lnTo>
                  <a:pt x="390" y="222"/>
                </a:lnTo>
                <a:lnTo>
                  <a:pt x="391" y="219"/>
                </a:lnTo>
                <a:lnTo>
                  <a:pt x="392" y="217"/>
                </a:lnTo>
                <a:lnTo>
                  <a:pt x="394" y="214"/>
                </a:lnTo>
                <a:lnTo>
                  <a:pt x="396" y="212"/>
                </a:lnTo>
                <a:lnTo>
                  <a:pt x="398" y="211"/>
                </a:lnTo>
                <a:lnTo>
                  <a:pt x="402" y="210"/>
                </a:lnTo>
                <a:lnTo>
                  <a:pt x="405" y="210"/>
                </a:lnTo>
                <a:lnTo>
                  <a:pt x="450" y="210"/>
                </a:lnTo>
                <a:lnTo>
                  <a:pt x="450" y="129"/>
                </a:lnTo>
                <a:lnTo>
                  <a:pt x="450" y="126"/>
                </a:lnTo>
                <a:lnTo>
                  <a:pt x="451" y="123"/>
                </a:lnTo>
                <a:lnTo>
                  <a:pt x="452" y="121"/>
                </a:lnTo>
                <a:lnTo>
                  <a:pt x="454" y="118"/>
                </a:lnTo>
                <a:lnTo>
                  <a:pt x="456" y="117"/>
                </a:lnTo>
                <a:lnTo>
                  <a:pt x="458" y="115"/>
                </a:lnTo>
                <a:lnTo>
                  <a:pt x="461" y="114"/>
                </a:lnTo>
                <a:lnTo>
                  <a:pt x="465" y="114"/>
                </a:lnTo>
                <a:lnTo>
                  <a:pt x="467" y="114"/>
                </a:lnTo>
                <a:lnTo>
                  <a:pt x="470" y="115"/>
                </a:lnTo>
                <a:lnTo>
                  <a:pt x="472" y="117"/>
                </a:lnTo>
                <a:lnTo>
                  <a:pt x="475" y="118"/>
                </a:lnTo>
                <a:lnTo>
                  <a:pt x="476" y="121"/>
                </a:lnTo>
                <a:lnTo>
                  <a:pt x="479" y="123"/>
                </a:lnTo>
                <a:lnTo>
                  <a:pt x="479" y="127"/>
                </a:lnTo>
                <a:lnTo>
                  <a:pt x="480" y="129"/>
                </a:lnTo>
                <a:lnTo>
                  <a:pt x="480" y="210"/>
                </a:lnTo>
                <a:lnTo>
                  <a:pt x="525" y="210"/>
                </a:lnTo>
                <a:lnTo>
                  <a:pt x="527" y="210"/>
                </a:lnTo>
                <a:lnTo>
                  <a:pt x="530" y="211"/>
                </a:lnTo>
                <a:lnTo>
                  <a:pt x="532" y="212"/>
                </a:lnTo>
                <a:lnTo>
                  <a:pt x="534" y="214"/>
                </a:lnTo>
                <a:lnTo>
                  <a:pt x="536" y="217"/>
                </a:lnTo>
                <a:lnTo>
                  <a:pt x="537" y="219"/>
                </a:lnTo>
                <a:lnTo>
                  <a:pt x="538" y="222"/>
                </a:lnTo>
                <a:lnTo>
                  <a:pt x="540" y="225"/>
                </a:lnTo>
                <a:lnTo>
                  <a:pt x="540" y="284"/>
                </a:lnTo>
                <a:close/>
                <a:moveTo>
                  <a:pt x="465" y="763"/>
                </a:moveTo>
                <a:lnTo>
                  <a:pt x="458" y="762"/>
                </a:lnTo>
                <a:lnTo>
                  <a:pt x="452" y="762"/>
                </a:lnTo>
                <a:lnTo>
                  <a:pt x="446" y="760"/>
                </a:lnTo>
                <a:lnTo>
                  <a:pt x="441" y="758"/>
                </a:lnTo>
                <a:lnTo>
                  <a:pt x="436" y="756"/>
                </a:lnTo>
                <a:lnTo>
                  <a:pt x="430" y="753"/>
                </a:lnTo>
                <a:lnTo>
                  <a:pt x="426" y="749"/>
                </a:lnTo>
                <a:lnTo>
                  <a:pt x="422" y="745"/>
                </a:lnTo>
                <a:lnTo>
                  <a:pt x="419" y="741"/>
                </a:lnTo>
                <a:lnTo>
                  <a:pt x="414" y="737"/>
                </a:lnTo>
                <a:lnTo>
                  <a:pt x="412" y="731"/>
                </a:lnTo>
                <a:lnTo>
                  <a:pt x="409" y="727"/>
                </a:lnTo>
                <a:lnTo>
                  <a:pt x="407" y="720"/>
                </a:lnTo>
                <a:lnTo>
                  <a:pt x="406" y="715"/>
                </a:lnTo>
                <a:lnTo>
                  <a:pt x="405" y="710"/>
                </a:lnTo>
                <a:lnTo>
                  <a:pt x="405" y="703"/>
                </a:lnTo>
                <a:lnTo>
                  <a:pt x="405" y="697"/>
                </a:lnTo>
                <a:lnTo>
                  <a:pt x="406" y="692"/>
                </a:lnTo>
                <a:lnTo>
                  <a:pt x="407" y="685"/>
                </a:lnTo>
                <a:lnTo>
                  <a:pt x="409" y="680"/>
                </a:lnTo>
                <a:lnTo>
                  <a:pt x="412" y="674"/>
                </a:lnTo>
                <a:lnTo>
                  <a:pt x="414" y="670"/>
                </a:lnTo>
                <a:lnTo>
                  <a:pt x="419" y="665"/>
                </a:lnTo>
                <a:lnTo>
                  <a:pt x="422" y="661"/>
                </a:lnTo>
                <a:lnTo>
                  <a:pt x="426" y="657"/>
                </a:lnTo>
                <a:lnTo>
                  <a:pt x="430" y="653"/>
                </a:lnTo>
                <a:lnTo>
                  <a:pt x="436" y="651"/>
                </a:lnTo>
                <a:lnTo>
                  <a:pt x="441" y="648"/>
                </a:lnTo>
                <a:lnTo>
                  <a:pt x="446" y="646"/>
                </a:lnTo>
                <a:lnTo>
                  <a:pt x="452" y="645"/>
                </a:lnTo>
                <a:lnTo>
                  <a:pt x="458" y="643"/>
                </a:lnTo>
                <a:lnTo>
                  <a:pt x="465" y="643"/>
                </a:lnTo>
                <a:lnTo>
                  <a:pt x="470" y="643"/>
                </a:lnTo>
                <a:lnTo>
                  <a:pt x="476" y="645"/>
                </a:lnTo>
                <a:lnTo>
                  <a:pt x="482" y="646"/>
                </a:lnTo>
                <a:lnTo>
                  <a:pt x="487" y="648"/>
                </a:lnTo>
                <a:lnTo>
                  <a:pt x="492" y="651"/>
                </a:lnTo>
                <a:lnTo>
                  <a:pt x="498" y="653"/>
                </a:lnTo>
                <a:lnTo>
                  <a:pt x="502" y="657"/>
                </a:lnTo>
                <a:lnTo>
                  <a:pt x="506" y="661"/>
                </a:lnTo>
                <a:lnTo>
                  <a:pt x="511" y="665"/>
                </a:lnTo>
                <a:lnTo>
                  <a:pt x="514" y="670"/>
                </a:lnTo>
                <a:lnTo>
                  <a:pt x="517" y="674"/>
                </a:lnTo>
                <a:lnTo>
                  <a:pt x="519" y="680"/>
                </a:lnTo>
                <a:lnTo>
                  <a:pt x="521" y="685"/>
                </a:lnTo>
                <a:lnTo>
                  <a:pt x="522" y="692"/>
                </a:lnTo>
                <a:lnTo>
                  <a:pt x="524" y="697"/>
                </a:lnTo>
                <a:lnTo>
                  <a:pt x="525" y="703"/>
                </a:lnTo>
                <a:lnTo>
                  <a:pt x="524" y="710"/>
                </a:lnTo>
                <a:lnTo>
                  <a:pt x="522" y="715"/>
                </a:lnTo>
                <a:lnTo>
                  <a:pt x="521" y="720"/>
                </a:lnTo>
                <a:lnTo>
                  <a:pt x="519" y="727"/>
                </a:lnTo>
                <a:lnTo>
                  <a:pt x="517" y="731"/>
                </a:lnTo>
                <a:lnTo>
                  <a:pt x="514" y="737"/>
                </a:lnTo>
                <a:lnTo>
                  <a:pt x="511" y="741"/>
                </a:lnTo>
                <a:lnTo>
                  <a:pt x="506" y="745"/>
                </a:lnTo>
                <a:lnTo>
                  <a:pt x="502" y="749"/>
                </a:lnTo>
                <a:lnTo>
                  <a:pt x="498" y="753"/>
                </a:lnTo>
                <a:lnTo>
                  <a:pt x="492" y="756"/>
                </a:lnTo>
                <a:lnTo>
                  <a:pt x="487" y="758"/>
                </a:lnTo>
                <a:lnTo>
                  <a:pt x="482" y="760"/>
                </a:lnTo>
                <a:lnTo>
                  <a:pt x="476" y="762"/>
                </a:lnTo>
                <a:lnTo>
                  <a:pt x="470" y="762"/>
                </a:lnTo>
                <a:lnTo>
                  <a:pt x="465" y="763"/>
                </a:lnTo>
                <a:close/>
                <a:moveTo>
                  <a:pt x="330" y="404"/>
                </a:moveTo>
                <a:lnTo>
                  <a:pt x="330" y="407"/>
                </a:lnTo>
                <a:lnTo>
                  <a:pt x="329" y="410"/>
                </a:lnTo>
                <a:lnTo>
                  <a:pt x="328" y="412"/>
                </a:lnTo>
                <a:lnTo>
                  <a:pt x="326" y="414"/>
                </a:lnTo>
                <a:lnTo>
                  <a:pt x="323" y="417"/>
                </a:lnTo>
                <a:lnTo>
                  <a:pt x="320" y="418"/>
                </a:lnTo>
                <a:lnTo>
                  <a:pt x="318" y="419"/>
                </a:lnTo>
                <a:lnTo>
                  <a:pt x="315" y="419"/>
                </a:lnTo>
                <a:lnTo>
                  <a:pt x="270" y="419"/>
                </a:lnTo>
                <a:lnTo>
                  <a:pt x="270" y="543"/>
                </a:lnTo>
                <a:lnTo>
                  <a:pt x="270" y="546"/>
                </a:lnTo>
                <a:lnTo>
                  <a:pt x="269" y="549"/>
                </a:lnTo>
                <a:lnTo>
                  <a:pt x="268" y="551"/>
                </a:lnTo>
                <a:lnTo>
                  <a:pt x="266" y="554"/>
                </a:lnTo>
                <a:lnTo>
                  <a:pt x="263" y="556"/>
                </a:lnTo>
                <a:lnTo>
                  <a:pt x="260" y="557"/>
                </a:lnTo>
                <a:lnTo>
                  <a:pt x="258" y="558"/>
                </a:lnTo>
                <a:lnTo>
                  <a:pt x="255" y="558"/>
                </a:lnTo>
                <a:lnTo>
                  <a:pt x="252" y="558"/>
                </a:lnTo>
                <a:lnTo>
                  <a:pt x="250" y="557"/>
                </a:lnTo>
                <a:lnTo>
                  <a:pt x="246" y="556"/>
                </a:lnTo>
                <a:lnTo>
                  <a:pt x="244" y="554"/>
                </a:lnTo>
                <a:lnTo>
                  <a:pt x="242" y="551"/>
                </a:lnTo>
                <a:lnTo>
                  <a:pt x="241" y="549"/>
                </a:lnTo>
                <a:lnTo>
                  <a:pt x="240" y="546"/>
                </a:lnTo>
                <a:lnTo>
                  <a:pt x="240" y="543"/>
                </a:lnTo>
                <a:lnTo>
                  <a:pt x="240" y="419"/>
                </a:lnTo>
                <a:lnTo>
                  <a:pt x="195" y="419"/>
                </a:lnTo>
                <a:lnTo>
                  <a:pt x="192" y="419"/>
                </a:lnTo>
                <a:lnTo>
                  <a:pt x="190" y="418"/>
                </a:lnTo>
                <a:lnTo>
                  <a:pt x="186" y="417"/>
                </a:lnTo>
                <a:lnTo>
                  <a:pt x="184" y="414"/>
                </a:lnTo>
                <a:lnTo>
                  <a:pt x="183" y="412"/>
                </a:lnTo>
                <a:lnTo>
                  <a:pt x="181" y="410"/>
                </a:lnTo>
                <a:lnTo>
                  <a:pt x="180" y="407"/>
                </a:lnTo>
                <a:lnTo>
                  <a:pt x="180" y="404"/>
                </a:lnTo>
                <a:lnTo>
                  <a:pt x="180" y="344"/>
                </a:lnTo>
                <a:lnTo>
                  <a:pt x="180" y="342"/>
                </a:lnTo>
                <a:lnTo>
                  <a:pt x="181" y="339"/>
                </a:lnTo>
                <a:lnTo>
                  <a:pt x="183" y="336"/>
                </a:lnTo>
                <a:lnTo>
                  <a:pt x="184" y="334"/>
                </a:lnTo>
                <a:lnTo>
                  <a:pt x="186" y="332"/>
                </a:lnTo>
                <a:lnTo>
                  <a:pt x="190" y="331"/>
                </a:lnTo>
                <a:lnTo>
                  <a:pt x="192" y="330"/>
                </a:lnTo>
                <a:lnTo>
                  <a:pt x="195" y="329"/>
                </a:lnTo>
                <a:lnTo>
                  <a:pt x="240" y="329"/>
                </a:lnTo>
                <a:lnTo>
                  <a:pt x="240" y="129"/>
                </a:lnTo>
                <a:lnTo>
                  <a:pt x="240" y="126"/>
                </a:lnTo>
                <a:lnTo>
                  <a:pt x="241" y="123"/>
                </a:lnTo>
                <a:lnTo>
                  <a:pt x="242" y="121"/>
                </a:lnTo>
                <a:lnTo>
                  <a:pt x="244" y="118"/>
                </a:lnTo>
                <a:lnTo>
                  <a:pt x="246" y="117"/>
                </a:lnTo>
                <a:lnTo>
                  <a:pt x="250" y="115"/>
                </a:lnTo>
                <a:lnTo>
                  <a:pt x="252" y="114"/>
                </a:lnTo>
                <a:lnTo>
                  <a:pt x="255" y="114"/>
                </a:lnTo>
                <a:lnTo>
                  <a:pt x="258" y="114"/>
                </a:lnTo>
                <a:lnTo>
                  <a:pt x="260" y="115"/>
                </a:lnTo>
                <a:lnTo>
                  <a:pt x="263" y="117"/>
                </a:lnTo>
                <a:lnTo>
                  <a:pt x="266" y="118"/>
                </a:lnTo>
                <a:lnTo>
                  <a:pt x="268" y="121"/>
                </a:lnTo>
                <a:lnTo>
                  <a:pt x="269" y="123"/>
                </a:lnTo>
                <a:lnTo>
                  <a:pt x="270" y="127"/>
                </a:lnTo>
                <a:lnTo>
                  <a:pt x="270" y="129"/>
                </a:lnTo>
                <a:lnTo>
                  <a:pt x="270" y="329"/>
                </a:lnTo>
                <a:lnTo>
                  <a:pt x="315" y="329"/>
                </a:lnTo>
                <a:lnTo>
                  <a:pt x="318" y="330"/>
                </a:lnTo>
                <a:lnTo>
                  <a:pt x="320" y="331"/>
                </a:lnTo>
                <a:lnTo>
                  <a:pt x="323" y="332"/>
                </a:lnTo>
                <a:lnTo>
                  <a:pt x="326" y="334"/>
                </a:lnTo>
                <a:lnTo>
                  <a:pt x="328" y="336"/>
                </a:lnTo>
                <a:lnTo>
                  <a:pt x="329" y="339"/>
                </a:lnTo>
                <a:lnTo>
                  <a:pt x="330" y="342"/>
                </a:lnTo>
                <a:lnTo>
                  <a:pt x="330" y="344"/>
                </a:lnTo>
                <a:lnTo>
                  <a:pt x="330" y="404"/>
                </a:lnTo>
                <a:close/>
                <a:moveTo>
                  <a:pt x="255" y="763"/>
                </a:moveTo>
                <a:lnTo>
                  <a:pt x="249" y="762"/>
                </a:lnTo>
                <a:lnTo>
                  <a:pt x="243" y="762"/>
                </a:lnTo>
                <a:lnTo>
                  <a:pt x="237" y="760"/>
                </a:lnTo>
                <a:lnTo>
                  <a:pt x="231" y="758"/>
                </a:lnTo>
                <a:lnTo>
                  <a:pt x="226" y="756"/>
                </a:lnTo>
                <a:lnTo>
                  <a:pt x="222" y="753"/>
                </a:lnTo>
                <a:lnTo>
                  <a:pt x="216" y="749"/>
                </a:lnTo>
                <a:lnTo>
                  <a:pt x="212" y="745"/>
                </a:lnTo>
                <a:lnTo>
                  <a:pt x="209" y="741"/>
                </a:lnTo>
                <a:lnTo>
                  <a:pt x="206" y="737"/>
                </a:lnTo>
                <a:lnTo>
                  <a:pt x="203" y="731"/>
                </a:lnTo>
                <a:lnTo>
                  <a:pt x="200" y="727"/>
                </a:lnTo>
                <a:lnTo>
                  <a:pt x="198" y="720"/>
                </a:lnTo>
                <a:lnTo>
                  <a:pt x="196" y="715"/>
                </a:lnTo>
                <a:lnTo>
                  <a:pt x="195" y="710"/>
                </a:lnTo>
                <a:lnTo>
                  <a:pt x="195" y="703"/>
                </a:lnTo>
                <a:lnTo>
                  <a:pt x="195" y="697"/>
                </a:lnTo>
                <a:lnTo>
                  <a:pt x="196" y="692"/>
                </a:lnTo>
                <a:lnTo>
                  <a:pt x="198" y="685"/>
                </a:lnTo>
                <a:lnTo>
                  <a:pt x="200" y="680"/>
                </a:lnTo>
                <a:lnTo>
                  <a:pt x="203" y="674"/>
                </a:lnTo>
                <a:lnTo>
                  <a:pt x="206" y="670"/>
                </a:lnTo>
                <a:lnTo>
                  <a:pt x="209" y="665"/>
                </a:lnTo>
                <a:lnTo>
                  <a:pt x="212" y="661"/>
                </a:lnTo>
                <a:lnTo>
                  <a:pt x="216" y="657"/>
                </a:lnTo>
                <a:lnTo>
                  <a:pt x="222" y="653"/>
                </a:lnTo>
                <a:lnTo>
                  <a:pt x="226" y="651"/>
                </a:lnTo>
                <a:lnTo>
                  <a:pt x="231" y="648"/>
                </a:lnTo>
                <a:lnTo>
                  <a:pt x="237" y="646"/>
                </a:lnTo>
                <a:lnTo>
                  <a:pt x="243" y="645"/>
                </a:lnTo>
                <a:lnTo>
                  <a:pt x="249" y="643"/>
                </a:lnTo>
                <a:lnTo>
                  <a:pt x="255" y="643"/>
                </a:lnTo>
                <a:lnTo>
                  <a:pt x="261" y="643"/>
                </a:lnTo>
                <a:lnTo>
                  <a:pt x="267" y="645"/>
                </a:lnTo>
                <a:lnTo>
                  <a:pt x="273" y="646"/>
                </a:lnTo>
                <a:lnTo>
                  <a:pt x="278" y="648"/>
                </a:lnTo>
                <a:lnTo>
                  <a:pt x="284" y="651"/>
                </a:lnTo>
                <a:lnTo>
                  <a:pt x="288" y="653"/>
                </a:lnTo>
                <a:lnTo>
                  <a:pt x="293" y="657"/>
                </a:lnTo>
                <a:lnTo>
                  <a:pt x="298" y="661"/>
                </a:lnTo>
                <a:lnTo>
                  <a:pt x="301" y="665"/>
                </a:lnTo>
                <a:lnTo>
                  <a:pt x="304" y="670"/>
                </a:lnTo>
                <a:lnTo>
                  <a:pt x="307" y="674"/>
                </a:lnTo>
                <a:lnTo>
                  <a:pt x="311" y="680"/>
                </a:lnTo>
                <a:lnTo>
                  <a:pt x="312" y="685"/>
                </a:lnTo>
                <a:lnTo>
                  <a:pt x="314" y="692"/>
                </a:lnTo>
                <a:lnTo>
                  <a:pt x="315" y="697"/>
                </a:lnTo>
                <a:lnTo>
                  <a:pt x="315" y="703"/>
                </a:lnTo>
                <a:lnTo>
                  <a:pt x="315" y="710"/>
                </a:lnTo>
                <a:lnTo>
                  <a:pt x="314" y="715"/>
                </a:lnTo>
                <a:lnTo>
                  <a:pt x="312" y="720"/>
                </a:lnTo>
                <a:lnTo>
                  <a:pt x="311" y="727"/>
                </a:lnTo>
                <a:lnTo>
                  <a:pt x="307" y="731"/>
                </a:lnTo>
                <a:lnTo>
                  <a:pt x="304" y="737"/>
                </a:lnTo>
                <a:lnTo>
                  <a:pt x="301" y="741"/>
                </a:lnTo>
                <a:lnTo>
                  <a:pt x="298" y="745"/>
                </a:lnTo>
                <a:lnTo>
                  <a:pt x="293" y="749"/>
                </a:lnTo>
                <a:lnTo>
                  <a:pt x="288" y="753"/>
                </a:lnTo>
                <a:lnTo>
                  <a:pt x="284" y="756"/>
                </a:lnTo>
                <a:lnTo>
                  <a:pt x="278" y="758"/>
                </a:lnTo>
                <a:lnTo>
                  <a:pt x="273" y="760"/>
                </a:lnTo>
                <a:lnTo>
                  <a:pt x="267" y="762"/>
                </a:lnTo>
                <a:lnTo>
                  <a:pt x="261" y="762"/>
                </a:lnTo>
                <a:lnTo>
                  <a:pt x="255" y="763"/>
                </a:lnTo>
                <a:close/>
                <a:moveTo>
                  <a:pt x="883" y="0"/>
                </a:moveTo>
                <a:lnTo>
                  <a:pt x="15" y="0"/>
                </a:lnTo>
                <a:lnTo>
                  <a:pt x="13" y="0"/>
                </a:lnTo>
                <a:lnTo>
                  <a:pt x="10" y="2"/>
                </a:lnTo>
                <a:lnTo>
                  <a:pt x="8" y="3"/>
                </a:lnTo>
                <a:lnTo>
                  <a:pt x="6" y="5"/>
                </a:lnTo>
                <a:lnTo>
                  <a:pt x="3" y="7"/>
                </a:lnTo>
                <a:lnTo>
                  <a:pt x="2" y="10"/>
                </a:lnTo>
                <a:lnTo>
                  <a:pt x="1" y="12"/>
                </a:lnTo>
                <a:lnTo>
                  <a:pt x="0" y="15"/>
                </a:lnTo>
                <a:lnTo>
                  <a:pt x="0" y="883"/>
                </a:lnTo>
                <a:lnTo>
                  <a:pt x="1" y="886"/>
                </a:lnTo>
                <a:lnTo>
                  <a:pt x="2" y="888"/>
                </a:lnTo>
                <a:lnTo>
                  <a:pt x="3" y="892"/>
                </a:lnTo>
                <a:lnTo>
                  <a:pt x="6" y="894"/>
                </a:lnTo>
                <a:lnTo>
                  <a:pt x="8" y="895"/>
                </a:lnTo>
                <a:lnTo>
                  <a:pt x="10" y="897"/>
                </a:lnTo>
                <a:lnTo>
                  <a:pt x="13" y="897"/>
                </a:lnTo>
                <a:lnTo>
                  <a:pt x="15" y="898"/>
                </a:lnTo>
                <a:lnTo>
                  <a:pt x="883" y="898"/>
                </a:lnTo>
                <a:lnTo>
                  <a:pt x="886" y="897"/>
                </a:lnTo>
                <a:lnTo>
                  <a:pt x="888" y="897"/>
                </a:lnTo>
                <a:lnTo>
                  <a:pt x="892" y="895"/>
                </a:lnTo>
                <a:lnTo>
                  <a:pt x="894" y="894"/>
                </a:lnTo>
                <a:lnTo>
                  <a:pt x="896" y="892"/>
                </a:lnTo>
                <a:lnTo>
                  <a:pt x="897" y="888"/>
                </a:lnTo>
                <a:lnTo>
                  <a:pt x="898" y="886"/>
                </a:lnTo>
                <a:lnTo>
                  <a:pt x="898" y="883"/>
                </a:lnTo>
                <a:lnTo>
                  <a:pt x="898" y="15"/>
                </a:lnTo>
                <a:lnTo>
                  <a:pt x="898" y="12"/>
                </a:lnTo>
                <a:lnTo>
                  <a:pt x="897" y="10"/>
                </a:lnTo>
                <a:lnTo>
                  <a:pt x="896" y="7"/>
                </a:lnTo>
                <a:lnTo>
                  <a:pt x="894" y="5"/>
                </a:lnTo>
                <a:lnTo>
                  <a:pt x="892" y="3"/>
                </a:lnTo>
                <a:lnTo>
                  <a:pt x="888" y="2"/>
                </a:lnTo>
                <a:lnTo>
                  <a:pt x="886" y="0"/>
                </a:lnTo>
                <a:lnTo>
                  <a:pt x="883" y="0"/>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17051924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hidden="1">
            <a:extLst>
              <a:ext uri="{FF2B5EF4-FFF2-40B4-BE49-F238E27FC236}">
                <a16:creationId xmlns:a16="http://schemas.microsoft.com/office/drawing/2014/main" id="{9FDB6406-0CDB-4213-A1B6-DE47D953FED3}"/>
              </a:ext>
            </a:extLst>
          </p:cNvPr>
          <p:cNvSpPr>
            <a:spLocks noGrp="1"/>
          </p:cNvSpPr>
          <p:nvPr>
            <p:ph type="title" idx="4294967295"/>
          </p:nvPr>
        </p:nvSpPr>
        <p:spPr>
          <a:xfrm>
            <a:off x="0" y="365125"/>
            <a:ext cx="10515600" cy="1325563"/>
          </a:xfrm>
        </p:spPr>
        <p:txBody>
          <a:bodyPr/>
          <a:lstStyle/>
          <a:p>
            <a:r>
              <a:rPr lang="en-US" dirty="0"/>
              <a:t>Project analysis slide 3</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3877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John’s Background</a:t>
            </a: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2" name="Trapezoid 1">
            <a:extLst>
              <a:ext uri="{FF2B5EF4-FFF2-40B4-BE49-F238E27FC236}">
                <a16:creationId xmlns:a16="http://schemas.microsoft.com/office/drawing/2014/main" id="{5B804E9F-B6B5-41F9-9B63-9AF435FDC2B7}"/>
              </a:ext>
              <a:ext uri="{C183D7F6-B498-43B3-948B-1728B52AA6E4}">
                <adec:decorative xmlns:adec="http://schemas.microsoft.com/office/drawing/2017/decorative" val="1"/>
              </a:ext>
            </a:extLst>
          </p:cNvPr>
          <p:cNvSpPr/>
          <p:nvPr/>
        </p:nvSpPr>
        <p:spPr>
          <a:xfrm rot="5400000">
            <a:off x="1562280" y="2633599"/>
            <a:ext cx="4336142" cy="2044685"/>
          </a:xfrm>
          <a:prstGeom prst="trapezoid">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Trapezoid 42">
            <a:extLst>
              <a:ext uri="{FF2B5EF4-FFF2-40B4-BE49-F238E27FC236}">
                <a16:creationId xmlns:a16="http://schemas.microsoft.com/office/drawing/2014/main" id="{0092C447-C8E1-4B12-B012-E6D21CBB1FBE}"/>
              </a:ext>
              <a:ext uri="{C183D7F6-B498-43B3-948B-1728B52AA6E4}">
                <adec:decorative xmlns:adec="http://schemas.microsoft.com/office/drawing/2017/decorative" val="1"/>
              </a:ext>
            </a:extLst>
          </p:cNvPr>
          <p:cNvSpPr/>
          <p:nvPr/>
        </p:nvSpPr>
        <p:spPr>
          <a:xfrm rot="5400000">
            <a:off x="3729079" y="2633599"/>
            <a:ext cx="4336142" cy="2044685"/>
          </a:xfrm>
          <a:prstGeom prst="trapezoid">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Trapezoid 43">
            <a:extLst>
              <a:ext uri="{FF2B5EF4-FFF2-40B4-BE49-F238E27FC236}">
                <a16:creationId xmlns:a16="http://schemas.microsoft.com/office/drawing/2014/main" id="{7E139379-1914-4446-8D6D-984A47041A54}"/>
              </a:ext>
              <a:ext uri="{C183D7F6-B498-43B3-948B-1728B52AA6E4}">
                <adec:decorative xmlns:adec="http://schemas.microsoft.com/office/drawing/2017/decorative" val="1"/>
              </a:ext>
            </a:extLst>
          </p:cNvPr>
          <p:cNvSpPr/>
          <p:nvPr/>
        </p:nvSpPr>
        <p:spPr>
          <a:xfrm rot="5400000">
            <a:off x="5895877" y="2633599"/>
            <a:ext cx="4336142" cy="2044685"/>
          </a:xfrm>
          <a:prstGeom prst="trapezoid">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3F19BFA5-D0CA-4CF0-8499-504D956B6563}"/>
              </a:ext>
            </a:extLst>
          </p:cNvPr>
          <p:cNvSpPr/>
          <p:nvPr/>
        </p:nvSpPr>
        <p:spPr>
          <a:xfrm>
            <a:off x="3044551" y="2846802"/>
            <a:ext cx="1371600" cy="492443"/>
          </a:xfrm>
          <a:prstGeom prst="rect">
            <a:avLst/>
          </a:prstGeom>
        </p:spPr>
        <p:txBody>
          <a:bodyPr wrap="square" lIns="0" tIns="0" rIns="0" bIns="0">
            <a:spAutoFit/>
          </a:bodyPr>
          <a:lstStyle/>
          <a:p>
            <a:pPr algn="ctr"/>
            <a:r>
              <a:rPr lang="en-US" sz="1600" b="1" dirty="0">
                <a:solidFill>
                  <a:schemeClr val="bg1"/>
                </a:solidFill>
              </a:rPr>
              <a:t>Electrical Engineering</a:t>
            </a:r>
          </a:p>
        </p:txBody>
      </p:sp>
      <p:sp>
        <p:nvSpPr>
          <p:cNvPr id="47" name="Rectangle 46">
            <a:extLst>
              <a:ext uri="{FF2B5EF4-FFF2-40B4-BE49-F238E27FC236}">
                <a16:creationId xmlns:a16="http://schemas.microsoft.com/office/drawing/2014/main" id="{1751D31D-3535-411D-8BAC-95CCC90AB185}"/>
              </a:ext>
            </a:extLst>
          </p:cNvPr>
          <p:cNvSpPr/>
          <p:nvPr/>
        </p:nvSpPr>
        <p:spPr>
          <a:xfrm>
            <a:off x="5211350" y="2846802"/>
            <a:ext cx="1371600" cy="492443"/>
          </a:xfrm>
          <a:prstGeom prst="rect">
            <a:avLst/>
          </a:prstGeom>
        </p:spPr>
        <p:txBody>
          <a:bodyPr wrap="square" lIns="0" tIns="0" rIns="0" bIns="0">
            <a:spAutoFit/>
          </a:bodyPr>
          <a:lstStyle/>
          <a:p>
            <a:pPr algn="ctr"/>
            <a:r>
              <a:rPr lang="en-US" sz="1600" b="1" dirty="0">
                <a:solidFill>
                  <a:schemeClr val="bg1"/>
                </a:solidFill>
              </a:rPr>
              <a:t>Software </a:t>
            </a:r>
          </a:p>
          <a:p>
            <a:pPr algn="ctr"/>
            <a:r>
              <a:rPr lang="en-US" sz="1600" b="1" dirty="0">
                <a:solidFill>
                  <a:schemeClr val="bg1"/>
                </a:solidFill>
              </a:rPr>
              <a:t>Engineering</a:t>
            </a:r>
          </a:p>
        </p:txBody>
      </p:sp>
      <p:sp>
        <p:nvSpPr>
          <p:cNvPr id="48" name="Rectangle 47">
            <a:extLst>
              <a:ext uri="{FF2B5EF4-FFF2-40B4-BE49-F238E27FC236}">
                <a16:creationId xmlns:a16="http://schemas.microsoft.com/office/drawing/2014/main" id="{FA4D735A-8F75-4E2A-8F1A-CC303B0718BA}"/>
              </a:ext>
            </a:extLst>
          </p:cNvPr>
          <p:cNvSpPr/>
          <p:nvPr/>
        </p:nvSpPr>
        <p:spPr>
          <a:xfrm>
            <a:off x="7378148" y="2846802"/>
            <a:ext cx="1371600" cy="492443"/>
          </a:xfrm>
          <a:prstGeom prst="rect">
            <a:avLst/>
          </a:prstGeom>
        </p:spPr>
        <p:txBody>
          <a:bodyPr wrap="square" lIns="0" tIns="0" rIns="0" bIns="0">
            <a:spAutoFit/>
          </a:bodyPr>
          <a:lstStyle/>
          <a:p>
            <a:pPr algn="ctr"/>
            <a:r>
              <a:rPr lang="en-US" sz="1600" b="1" dirty="0">
                <a:solidFill>
                  <a:schemeClr val="bg1"/>
                </a:solidFill>
              </a:rPr>
              <a:t>Biomedical</a:t>
            </a:r>
          </a:p>
          <a:p>
            <a:pPr algn="ctr"/>
            <a:r>
              <a:rPr lang="en-US" sz="1600" b="1" dirty="0">
                <a:solidFill>
                  <a:schemeClr val="bg1"/>
                </a:solidFill>
              </a:rPr>
              <a:t>Engineering</a:t>
            </a:r>
          </a:p>
        </p:txBody>
      </p:sp>
    </p:spTree>
    <p:extLst>
      <p:ext uri="{BB962C8B-B14F-4D97-AF65-F5344CB8AC3E}">
        <p14:creationId xmlns:p14="http://schemas.microsoft.com/office/powerpoint/2010/main" val="202750608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hidden="1">
            <a:extLst>
              <a:ext uri="{FF2B5EF4-FFF2-40B4-BE49-F238E27FC236}">
                <a16:creationId xmlns:a16="http://schemas.microsoft.com/office/drawing/2014/main" id="{ED2F5393-91A3-4102-A584-E902285C507A}"/>
              </a:ext>
            </a:extLst>
          </p:cNvPr>
          <p:cNvSpPr>
            <a:spLocks noGrp="1"/>
          </p:cNvSpPr>
          <p:nvPr>
            <p:ph type="title" idx="4294967295"/>
          </p:nvPr>
        </p:nvSpPr>
        <p:spPr>
          <a:xfrm>
            <a:off x="0" y="365125"/>
            <a:ext cx="10515600" cy="1325563"/>
          </a:xfrm>
        </p:spPr>
        <p:txBody>
          <a:bodyPr/>
          <a:lstStyle/>
          <a:p>
            <a:r>
              <a:rPr lang="en-US" dirty="0"/>
              <a:t>Project analysis slide 4</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3877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Types of MBA Roles</a:t>
            </a: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34041E68-204E-A742-A3F8-E9B2B958CFC7}"/>
              </a:ext>
            </a:extLst>
          </p:cNvPr>
          <p:cNvSpPr txBox="1"/>
          <p:nvPr/>
        </p:nvSpPr>
        <p:spPr>
          <a:xfrm>
            <a:off x="228600" y="977030"/>
            <a:ext cx="5721263" cy="3816429"/>
          </a:xfrm>
          <a:prstGeom prst="rect">
            <a:avLst/>
          </a:prstGeom>
          <a:noFill/>
        </p:spPr>
        <p:txBody>
          <a:bodyPr wrap="square" rtlCol="0">
            <a:spAutoFit/>
          </a:bodyPr>
          <a:lstStyle/>
          <a:p>
            <a:pPr marL="285750" indent="-285750">
              <a:buFontTx/>
              <a:buChar char="-"/>
            </a:pPr>
            <a:r>
              <a:rPr lang="en-US" sz="2800" dirty="0"/>
              <a:t>Product Manager</a:t>
            </a:r>
          </a:p>
          <a:p>
            <a:pPr marL="285750" indent="-285750">
              <a:buFontTx/>
              <a:buChar char="-"/>
            </a:pPr>
            <a:r>
              <a:rPr lang="en-US" sz="2800" dirty="0"/>
              <a:t>Consulting</a:t>
            </a:r>
          </a:p>
          <a:p>
            <a:pPr marL="285750" indent="-285750">
              <a:buFontTx/>
              <a:buChar char="-"/>
            </a:pPr>
            <a:r>
              <a:rPr lang="en-US" sz="2800" dirty="0"/>
              <a:t>Business Strategy</a:t>
            </a:r>
          </a:p>
          <a:p>
            <a:pPr marL="285750" indent="-285750">
              <a:buFontTx/>
              <a:buChar char="-"/>
            </a:pPr>
            <a:r>
              <a:rPr lang="en-US" sz="2800" dirty="0"/>
              <a:t>Business Development</a:t>
            </a:r>
          </a:p>
          <a:p>
            <a:pPr marL="285750" indent="-285750">
              <a:buFontTx/>
              <a:buChar char="-"/>
            </a:pPr>
            <a:r>
              <a:rPr lang="en-US" sz="2800" dirty="0"/>
              <a:t>Business Operations</a:t>
            </a:r>
          </a:p>
          <a:p>
            <a:pPr marL="285750" indent="-285750">
              <a:buFontTx/>
              <a:buChar char="-"/>
            </a:pPr>
            <a:r>
              <a:rPr lang="en-US" sz="2800" dirty="0"/>
              <a:t>Healthcare Management</a:t>
            </a:r>
          </a:p>
          <a:p>
            <a:pPr marL="285750" indent="-285750">
              <a:buFontTx/>
              <a:buChar char="-"/>
            </a:pPr>
            <a:r>
              <a:rPr lang="en-US" sz="2800" dirty="0"/>
              <a:t>Marketing</a:t>
            </a:r>
          </a:p>
          <a:p>
            <a:pPr marL="285750" indent="-285750">
              <a:buFontTx/>
              <a:buChar char="-"/>
            </a:pPr>
            <a:r>
              <a:rPr lang="en-US" sz="2800" dirty="0"/>
              <a:t>Finance</a:t>
            </a:r>
          </a:p>
          <a:p>
            <a:pPr marL="285750" indent="-285750">
              <a:buFontTx/>
              <a:buChar char="-"/>
            </a:pPr>
            <a:endParaRPr lang="en-US" dirty="0"/>
          </a:p>
        </p:txBody>
      </p:sp>
      <p:pic>
        <p:nvPicPr>
          <p:cNvPr id="4" name="Picture 3">
            <a:extLst>
              <a:ext uri="{FF2B5EF4-FFF2-40B4-BE49-F238E27FC236}">
                <a16:creationId xmlns:a16="http://schemas.microsoft.com/office/drawing/2014/main" id="{5AF58801-2DD5-7F4C-AADC-F006E3F39CF1}"/>
              </a:ext>
            </a:extLst>
          </p:cNvPr>
          <p:cNvPicPr>
            <a:picLocks noChangeAspect="1"/>
          </p:cNvPicPr>
          <p:nvPr/>
        </p:nvPicPr>
        <p:blipFill>
          <a:blip r:embed="rId2"/>
          <a:stretch>
            <a:fillRect/>
          </a:stretch>
        </p:blipFill>
        <p:spPr>
          <a:xfrm>
            <a:off x="5099049" y="1236589"/>
            <a:ext cx="6347343" cy="3556870"/>
          </a:xfrm>
          <a:prstGeom prst="rect">
            <a:avLst/>
          </a:prstGeom>
          <a:ln>
            <a:solidFill>
              <a:schemeClr val="tx1"/>
            </a:solidFill>
          </a:ln>
        </p:spPr>
      </p:pic>
    </p:spTree>
    <p:extLst>
      <p:ext uri="{BB962C8B-B14F-4D97-AF65-F5344CB8AC3E}">
        <p14:creationId xmlns:p14="http://schemas.microsoft.com/office/powerpoint/2010/main" val="54921162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hidden="1">
            <a:extLst>
              <a:ext uri="{FF2B5EF4-FFF2-40B4-BE49-F238E27FC236}">
                <a16:creationId xmlns:a16="http://schemas.microsoft.com/office/drawing/2014/main" id="{ED2F5393-91A3-4102-A584-E902285C507A}"/>
              </a:ext>
            </a:extLst>
          </p:cNvPr>
          <p:cNvSpPr>
            <a:spLocks noGrp="1"/>
          </p:cNvSpPr>
          <p:nvPr>
            <p:ph type="title" idx="4294967295"/>
          </p:nvPr>
        </p:nvSpPr>
        <p:spPr>
          <a:xfrm>
            <a:off x="0" y="365125"/>
            <a:ext cx="10515600" cy="1325563"/>
          </a:xfrm>
        </p:spPr>
        <p:txBody>
          <a:bodyPr/>
          <a:lstStyle/>
          <a:p>
            <a:r>
              <a:rPr lang="en-US" dirty="0"/>
              <a:t>Project analysis slide 4</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3877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Product Manager Role</a:t>
            </a: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34041E68-204E-A742-A3F8-E9B2B958CFC7}"/>
              </a:ext>
            </a:extLst>
          </p:cNvPr>
          <p:cNvSpPr txBox="1"/>
          <p:nvPr/>
        </p:nvSpPr>
        <p:spPr>
          <a:xfrm>
            <a:off x="228600" y="977030"/>
            <a:ext cx="5721263" cy="3385542"/>
          </a:xfrm>
          <a:prstGeom prst="rect">
            <a:avLst/>
          </a:prstGeom>
          <a:noFill/>
        </p:spPr>
        <p:txBody>
          <a:bodyPr wrap="square" rtlCol="0">
            <a:spAutoFit/>
          </a:bodyPr>
          <a:lstStyle/>
          <a:p>
            <a:pPr marL="285750" indent="-285750">
              <a:buFontTx/>
              <a:buChar char="-"/>
            </a:pPr>
            <a:r>
              <a:rPr lang="en-US" sz="2800" dirty="0"/>
              <a:t>Description of Role:</a:t>
            </a:r>
          </a:p>
          <a:p>
            <a:pPr marL="285750" indent="-285750">
              <a:buFontTx/>
              <a:buChar char="-"/>
            </a:pPr>
            <a:r>
              <a:rPr lang="en-US" sz="2800" dirty="0"/>
              <a:t>Required Background:</a:t>
            </a:r>
          </a:p>
          <a:p>
            <a:pPr marL="285750" indent="-285750">
              <a:buFontTx/>
              <a:buChar char="-"/>
            </a:pPr>
            <a:r>
              <a:rPr lang="en-US" sz="2800" dirty="0"/>
              <a:t>Salary Estimates:</a:t>
            </a:r>
          </a:p>
          <a:p>
            <a:pPr marL="285750" indent="-285750">
              <a:buFontTx/>
              <a:buChar char="-"/>
            </a:pPr>
            <a:r>
              <a:rPr lang="en-US" sz="2800" dirty="0"/>
              <a:t>Job Growth:</a:t>
            </a:r>
          </a:p>
          <a:p>
            <a:pPr marL="285750" indent="-285750">
              <a:buFontTx/>
              <a:buChar char="-"/>
            </a:pPr>
            <a:r>
              <a:rPr lang="en-US" sz="2800" dirty="0"/>
              <a:t>Job Outlook vs Region:</a:t>
            </a:r>
          </a:p>
          <a:p>
            <a:pPr marL="285750" indent="-285750">
              <a:buFontTx/>
              <a:buChar char="-"/>
            </a:pPr>
            <a:r>
              <a:rPr lang="en-US" sz="2800" dirty="0"/>
              <a:t>Happiness Factor:</a:t>
            </a:r>
          </a:p>
          <a:p>
            <a:pPr marL="285750" indent="-285750">
              <a:buFontTx/>
              <a:buChar char="-"/>
            </a:pPr>
            <a:r>
              <a:rPr lang="en-US" sz="2800" dirty="0"/>
              <a:t>Relation to SW/BME/EE:</a:t>
            </a:r>
          </a:p>
          <a:p>
            <a:pPr marL="285750" indent="-285750">
              <a:buFontTx/>
              <a:buChar char="-"/>
            </a:pPr>
            <a:endParaRPr lang="en-US" dirty="0"/>
          </a:p>
        </p:txBody>
      </p:sp>
    </p:spTree>
    <p:extLst>
      <p:ext uri="{BB962C8B-B14F-4D97-AF65-F5344CB8AC3E}">
        <p14:creationId xmlns:p14="http://schemas.microsoft.com/office/powerpoint/2010/main" val="225972590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6842933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4673A57-8C07-453C-8611-1D99E8CDE141}"/>
              </a:ext>
              <a:ext uri="{C183D7F6-B498-43B3-948B-1728B52AA6E4}">
                <adec:decorative xmlns:adec="http://schemas.microsoft.com/office/drawing/2017/decorative" val="1"/>
              </a:ext>
            </a:extLst>
          </p:cNvPr>
          <p:cNvSpPr/>
          <p:nvPr/>
        </p:nvSpPr>
        <p:spPr>
          <a:xfrm>
            <a:off x="0" y="990601"/>
            <a:ext cx="12192000" cy="351366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3" hidden="1">
            <a:extLst>
              <a:ext uri="{FF2B5EF4-FFF2-40B4-BE49-F238E27FC236}">
                <a16:creationId xmlns:a16="http://schemas.microsoft.com/office/drawing/2014/main" id="{2AC0C949-7A02-4C95-8017-D82E7E71C4F7}"/>
              </a:ext>
            </a:extLst>
          </p:cNvPr>
          <p:cNvSpPr>
            <a:spLocks noGrp="1"/>
          </p:cNvSpPr>
          <p:nvPr>
            <p:ph type="title" idx="4294967295"/>
          </p:nvPr>
        </p:nvSpPr>
        <p:spPr>
          <a:xfrm>
            <a:off x="0" y="365125"/>
            <a:ext cx="10515600" cy="1325563"/>
          </a:xfrm>
        </p:spPr>
        <p:txBody>
          <a:bodyPr/>
          <a:lstStyle/>
          <a:p>
            <a:r>
              <a:rPr lang="en-US" dirty="0"/>
              <a:t>Project analysis slide 5</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3877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30-Year Salary Analysis</a:t>
            </a: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graphicFrame>
        <p:nvGraphicFramePr>
          <p:cNvPr id="7" name="Chart 6" descr="Chart.">
            <a:extLst>
              <a:ext uri="{FF2B5EF4-FFF2-40B4-BE49-F238E27FC236}">
                <a16:creationId xmlns:a16="http://schemas.microsoft.com/office/drawing/2014/main" id="{686C4999-06C3-490E-B7B9-866B1D0D975E}"/>
              </a:ext>
            </a:extLst>
          </p:cNvPr>
          <p:cNvGraphicFramePr/>
          <p:nvPr>
            <p:extLst>
              <p:ext uri="{D42A27DB-BD31-4B8C-83A1-F6EECF244321}">
                <p14:modId xmlns:p14="http://schemas.microsoft.com/office/powerpoint/2010/main" val="1669649997"/>
              </p:ext>
            </p:extLst>
          </p:nvPr>
        </p:nvGraphicFramePr>
        <p:xfrm>
          <a:off x="654050" y="1075266"/>
          <a:ext cx="10883900" cy="3344334"/>
        </p:xfrm>
        <a:graphic>
          <a:graphicData uri="http://schemas.openxmlformats.org/drawingml/2006/chart">
            <c:chart xmlns:c="http://schemas.openxmlformats.org/drawingml/2006/chart" xmlns:r="http://schemas.openxmlformats.org/officeDocument/2006/relationships" r:id="rId2"/>
          </a:graphicData>
        </a:graphic>
      </p:graphicFrame>
      <p:cxnSp>
        <p:nvCxnSpPr>
          <p:cNvPr id="15" name="Straight Connector 14">
            <a:extLst>
              <a:ext uri="{FF2B5EF4-FFF2-40B4-BE49-F238E27FC236}">
                <a16:creationId xmlns:a16="http://schemas.microsoft.com/office/drawing/2014/main" id="{6516ABC0-EF46-4159-B4CF-45B14EA929B3}"/>
              </a:ext>
              <a:ext uri="{C183D7F6-B498-43B3-948B-1728B52AA6E4}">
                <adec:decorative xmlns:adec="http://schemas.microsoft.com/office/drawing/2017/decorative" val="1"/>
              </a:ext>
            </a:extLst>
          </p:cNvPr>
          <p:cNvCxnSpPr/>
          <p:nvPr/>
        </p:nvCxnSpPr>
        <p:spPr>
          <a:xfrm>
            <a:off x="4152902" y="4879971"/>
            <a:ext cx="0" cy="1206500"/>
          </a:xfrm>
          <a:prstGeom prst="line">
            <a:avLst/>
          </a:prstGeom>
          <a:ln>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B1E755E2-4A99-478A-BBEF-ACE16BEBFCB7}"/>
              </a:ext>
              <a:ext uri="{C183D7F6-B498-43B3-948B-1728B52AA6E4}">
                <adec:decorative xmlns:adec="http://schemas.microsoft.com/office/drawing/2017/decorative" val="1"/>
              </a:ext>
            </a:extLst>
          </p:cNvPr>
          <p:cNvCxnSpPr/>
          <p:nvPr/>
        </p:nvCxnSpPr>
        <p:spPr>
          <a:xfrm>
            <a:off x="8039100" y="4879971"/>
            <a:ext cx="0" cy="1206500"/>
          </a:xfrm>
          <a:prstGeom prst="line">
            <a:avLst/>
          </a:prstGeom>
          <a:ln>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51613421-44EB-4EA7-89AE-D8972D473414}"/>
              </a:ext>
            </a:extLst>
          </p:cNvPr>
          <p:cNvSpPr/>
          <p:nvPr/>
        </p:nvSpPr>
        <p:spPr>
          <a:xfrm>
            <a:off x="838205" y="5521007"/>
            <a:ext cx="2743195" cy="710707"/>
          </a:xfrm>
          <a:prstGeom prst="rect">
            <a:avLst/>
          </a:prstGeom>
        </p:spPr>
        <p:txBody>
          <a:bodyPr wrap="square" lIns="0" tIns="0" rIns="0" bIns="0" anchor="t">
            <a:spAutoFit/>
          </a:bodyPr>
          <a:lstStyle/>
          <a:p>
            <a:pPr>
              <a:lnSpc>
                <a:spcPts val="1900"/>
              </a:lnSpc>
            </a:pPr>
            <a:r>
              <a:rPr lang="en-US" sz="1400" dirty="0">
                <a:solidFill>
                  <a:schemeClr val="tx1">
                    <a:lumMod val="75000"/>
                    <a:lumOff val="25000"/>
                  </a:schemeClr>
                </a:solidFill>
                <a:cs typeface="Segoe UI" panose="020B0502040204020203" pitchFamily="34" charset="0"/>
              </a:rPr>
              <a:t>Lorem ipsum dolor sit amet, consectetur adipiscing elit, sed do eiusmod tempor.</a:t>
            </a:r>
          </a:p>
        </p:txBody>
      </p:sp>
      <p:sp>
        <p:nvSpPr>
          <p:cNvPr id="44" name="Rectangle 43">
            <a:extLst>
              <a:ext uri="{FF2B5EF4-FFF2-40B4-BE49-F238E27FC236}">
                <a16:creationId xmlns:a16="http://schemas.microsoft.com/office/drawing/2014/main" id="{71E47AC8-8358-4724-91F8-0D1B21FC5F47}"/>
              </a:ext>
            </a:extLst>
          </p:cNvPr>
          <p:cNvSpPr/>
          <p:nvPr/>
        </p:nvSpPr>
        <p:spPr>
          <a:xfrm>
            <a:off x="838205" y="5000266"/>
            <a:ext cx="2743195" cy="492443"/>
          </a:xfrm>
          <a:prstGeom prst="rect">
            <a:avLst/>
          </a:prstGeom>
        </p:spPr>
        <p:txBody>
          <a:bodyPr wrap="square" lIns="0" tIns="0" rIns="0" bIns="0" anchor="t">
            <a:spAutoFit/>
          </a:bodyPr>
          <a:lstStyle/>
          <a:p>
            <a:r>
              <a:rPr lang="en-US" sz="3200" dirty="0">
                <a:solidFill>
                  <a:schemeClr val="accent3">
                    <a:lumMod val="75000"/>
                  </a:schemeClr>
                </a:solidFill>
                <a:cs typeface="Segoe UI" panose="020B0502040204020203" pitchFamily="34" charset="0"/>
              </a:rPr>
              <a:t>5,980</a:t>
            </a:r>
          </a:p>
        </p:txBody>
      </p:sp>
      <p:sp>
        <p:nvSpPr>
          <p:cNvPr id="45" name="Rectangle 44">
            <a:extLst>
              <a:ext uri="{FF2B5EF4-FFF2-40B4-BE49-F238E27FC236}">
                <a16:creationId xmlns:a16="http://schemas.microsoft.com/office/drawing/2014/main" id="{69F7E025-DDEC-4748-AAE9-9FA2A4BF1E49}"/>
              </a:ext>
            </a:extLst>
          </p:cNvPr>
          <p:cNvSpPr/>
          <p:nvPr/>
        </p:nvSpPr>
        <p:spPr>
          <a:xfrm>
            <a:off x="838205" y="4748574"/>
            <a:ext cx="2743195" cy="223394"/>
          </a:xfrm>
          <a:prstGeom prst="rect">
            <a:avLst/>
          </a:prstGeom>
        </p:spPr>
        <p:txBody>
          <a:bodyPr wrap="square" lIns="0" tIns="0" rIns="0" bIns="0" anchor="t">
            <a:spAutoFit/>
          </a:bodyPr>
          <a:lstStyle/>
          <a:p>
            <a:pPr>
              <a:lnSpc>
                <a:spcPts val="1900"/>
              </a:lnSpc>
            </a:pPr>
            <a:r>
              <a:rPr lang="en-US" sz="1400" b="1" dirty="0">
                <a:solidFill>
                  <a:schemeClr val="accent3">
                    <a:lumMod val="75000"/>
                  </a:schemeClr>
                </a:solidFill>
                <a:latin typeface="+mj-lt"/>
                <a:cs typeface="Segoe UI" panose="020B0502040204020203" pitchFamily="34" charset="0"/>
              </a:rPr>
              <a:t>LOREM IPSUM</a:t>
            </a:r>
          </a:p>
        </p:txBody>
      </p:sp>
      <p:sp>
        <p:nvSpPr>
          <p:cNvPr id="46" name="Rectangle 45">
            <a:extLst>
              <a:ext uri="{FF2B5EF4-FFF2-40B4-BE49-F238E27FC236}">
                <a16:creationId xmlns:a16="http://schemas.microsoft.com/office/drawing/2014/main" id="{84176128-6116-4C3C-9CC3-394E6E116762}"/>
              </a:ext>
            </a:extLst>
          </p:cNvPr>
          <p:cNvSpPr/>
          <p:nvPr/>
        </p:nvSpPr>
        <p:spPr>
          <a:xfrm>
            <a:off x="4724403" y="5521007"/>
            <a:ext cx="2743195" cy="710707"/>
          </a:xfrm>
          <a:prstGeom prst="rect">
            <a:avLst/>
          </a:prstGeom>
        </p:spPr>
        <p:txBody>
          <a:bodyPr wrap="square" lIns="0" tIns="0" rIns="0" bIns="0" anchor="t">
            <a:spAutoFit/>
          </a:bodyPr>
          <a:lstStyle/>
          <a:p>
            <a:pPr>
              <a:lnSpc>
                <a:spcPts val="1900"/>
              </a:lnSpc>
            </a:pPr>
            <a:r>
              <a:rPr lang="en-US" sz="1400" dirty="0">
                <a:solidFill>
                  <a:schemeClr val="tx1">
                    <a:lumMod val="75000"/>
                    <a:lumOff val="25000"/>
                  </a:schemeClr>
                </a:solidFill>
                <a:cs typeface="Segoe UI" panose="020B0502040204020203" pitchFamily="34" charset="0"/>
              </a:rPr>
              <a:t>Lorem ipsum dolor sit amet, consectetur adipiscing elit, sed do eiusmod tempor.</a:t>
            </a:r>
          </a:p>
        </p:txBody>
      </p:sp>
      <p:sp>
        <p:nvSpPr>
          <p:cNvPr id="47" name="Rectangle 46">
            <a:extLst>
              <a:ext uri="{FF2B5EF4-FFF2-40B4-BE49-F238E27FC236}">
                <a16:creationId xmlns:a16="http://schemas.microsoft.com/office/drawing/2014/main" id="{839BCDE9-6CF8-45EE-BFA1-6E32ED5C240E}"/>
              </a:ext>
            </a:extLst>
          </p:cNvPr>
          <p:cNvSpPr/>
          <p:nvPr/>
        </p:nvSpPr>
        <p:spPr>
          <a:xfrm>
            <a:off x="4724403" y="5000266"/>
            <a:ext cx="2743195" cy="492443"/>
          </a:xfrm>
          <a:prstGeom prst="rect">
            <a:avLst/>
          </a:prstGeom>
        </p:spPr>
        <p:txBody>
          <a:bodyPr wrap="square" lIns="0" tIns="0" rIns="0" bIns="0" anchor="t">
            <a:spAutoFit/>
          </a:bodyPr>
          <a:lstStyle/>
          <a:p>
            <a:r>
              <a:rPr lang="en-US" sz="3200" dirty="0">
                <a:solidFill>
                  <a:schemeClr val="accent4">
                    <a:lumMod val="75000"/>
                  </a:schemeClr>
                </a:solidFill>
                <a:cs typeface="Segoe UI" panose="020B0502040204020203" pitchFamily="34" charset="0"/>
              </a:rPr>
              <a:t>-1.19</a:t>
            </a:r>
          </a:p>
        </p:txBody>
      </p:sp>
      <p:sp>
        <p:nvSpPr>
          <p:cNvPr id="48" name="Rectangle 47">
            <a:extLst>
              <a:ext uri="{FF2B5EF4-FFF2-40B4-BE49-F238E27FC236}">
                <a16:creationId xmlns:a16="http://schemas.microsoft.com/office/drawing/2014/main" id="{7DDB637A-4822-4FE9-8AEA-11DEA7859049}"/>
              </a:ext>
            </a:extLst>
          </p:cNvPr>
          <p:cNvSpPr/>
          <p:nvPr/>
        </p:nvSpPr>
        <p:spPr>
          <a:xfrm>
            <a:off x="4724403" y="4748574"/>
            <a:ext cx="2743195" cy="223394"/>
          </a:xfrm>
          <a:prstGeom prst="rect">
            <a:avLst/>
          </a:prstGeom>
        </p:spPr>
        <p:txBody>
          <a:bodyPr wrap="square" lIns="0" tIns="0" rIns="0" bIns="0" anchor="t">
            <a:spAutoFit/>
          </a:bodyPr>
          <a:lstStyle/>
          <a:p>
            <a:pPr>
              <a:lnSpc>
                <a:spcPts val="1900"/>
              </a:lnSpc>
            </a:pPr>
            <a:r>
              <a:rPr lang="en-US" sz="1400" b="1" dirty="0">
                <a:solidFill>
                  <a:schemeClr val="accent4">
                    <a:lumMod val="75000"/>
                  </a:schemeClr>
                </a:solidFill>
                <a:latin typeface="+mj-lt"/>
                <a:cs typeface="Segoe UI" panose="020B0502040204020203" pitchFamily="34" charset="0"/>
              </a:rPr>
              <a:t>LOREM IPSUM</a:t>
            </a:r>
          </a:p>
        </p:txBody>
      </p:sp>
      <p:sp>
        <p:nvSpPr>
          <p:cNvPr id="49" name="Rectangle 48">
            <a:extLst>
              <a:ext uri="{FF2B5EF4-FFF2-40B4-BE49-F238E27FC236}">
                <a16:creationId xmlns:a16="http://schemas.microsoft.com/office/drawing/2014/main" id="{7FA68D61-8BDC-4C14-9F0D-CF0C946CD30A}"/>
              </a:ext>
            </a:extLst>
          </p:cNvPr>
          <p:cNvSpPr/>
          <p:nvPr/>
        </p:nvSpPr>
        <p:spPr>
          <a:xfrm>
            <a:off x="8610600" y="5521007"/>
            <a:ext cx="2743195" cy="710707"/>
          </a:xfrm>
          <a:prstGeom prst="rect">
            <a:avLst/>
          </a:prstGeom>
        </p:spPr>
        <p:txBody>
          <a:bodyPr wrap="square" lIns="0" tIns="0" rIns="0" bIns="0" anchor="t">
            <a:spAutoFit/>
          </a:bodyPr>
          <a:lstStyle/>
          <a:p>
            <a:pPr>
              <a:lnSpc>
                <a:spcPts val="1900"/>
              </a:lnSpc>
            </a:pPr>
            <a:r>
              <a:rPr lang="en-US" sz="1400" dirty="0">
                <a:solidFill>
                  <a:schemeClr val="tx1">
                    <a:lumMod val="75000"/>
                    <a:lumOff val="25000"/>
                  </a:schemeClr>
                </a:solidFill>
                <a:cs typeface="Segoe UI" panose="020B0502040204020203" pitchFamily="34" charset="0"/>
              </a:rPr>
              <a:t>Lorem ipsum dolor sit amet, consectetur adipiscing elit, sed do eiusmod tempor.</a:t>
            </a:r>
          </a:p>
        </p:txBody>
      </p:sp>
      <p:sp>
        <p:nvSpPr>
          <p:cNvPr id="50" name="Rectangle 49">
            <a:extLst>
              <a:ext uri="{FF2B5EF4-FFF2-40B4-BE49-F238E27FC236}">
                <a16:creationId xmlns:a16="http://schemas.microsoft.com/office/drawing/2014/main" id="{B164A1DA-19AA-4A0C-9ED2-92A9346B807A}"/>
              </a:ext>
            </a:extLst>
          </p:cNvPr>
          <p:cNvSpPr/>
          <p:nvPr/>
        </p:nvSpPr>
        <p:spPr>
          <a:xfrm>
            <a:off x="8610600" y="5000266"/>
            <a:ext cx="2743195" cy="492443"/>
          </a:xfrm>
          <a:prstGeom prst="rect">
            <a:avLst/>
          </a:prstGeom>
        </p:spPr>
        <p:txBody>
          <a:bodyPr wrap="square" lIns="0" tIns="0" rIns="0" bIns="0" anchor="t">
            <a:spAutoFit/>
          </a:bodyPr>
          <a:lstStyle/>
          <a:p>
            <a:r>
              <a:rPr lang="en-US" sz="3200" dirty="0">
                <a:solidFill>
                  <a:schemeClr val="tx1">
                    <a:lumMod val="75000"/>
                    <a:lumOff val="25000"/>
                  </a:schemeClr>
                </a:solidFill>
                <a:cs typeface="Segoe UI" panose="020B0502040204020203" pitchFamily="34" charset="0"/>
              </a:rPr>
              <a:t>$ 113,200.50</a:t>
            </a:r>
          </a:p>
        </p:txBody>
      </p:sp>
      <p:sp>
        <p:nvSpPr>
          <p:cNvPr id="51" name="Rectangle 50">
            <a:extLst>
              <a:ext uri="{FF2B5EF4-FFF2-40B4-BE49-F238E27FC236}">
                <a16:creationId xmlns:a16="http://schemas.microsoft.com/office/drawing/2014/main" id="{FA4B18CA-09B5-4584-8D25-60B58EF68413}"/>
              </a:ext>
            </a:extLst>
          </p:cNvPr>
          <p:cNvSpPr/>
          <p:nvPr/>
        </p:nvSpPr>
        <p:spPr>
          <a:xfrm>
            <a:off x="8610600" y="4748574"/>
            <a:ext cx="2743195" cy="223394"/>
          </a:xfrm>
          <a:prstGeom prst="rect">
            <a:avLst/>
          </a:prstGeom>
        </p:spPr>
        <p:txBody>
          <a:bodyPr wrap="square" lIns="0" tIns="0" rIns="0" bIns="0" anchor="t">
            <a:spAutoFit/>
          </a:bodyPr>
          <a:lstStyle/>
          <a:p>
            <a:pPr>
              <a:lnSpc>
                <a:spcPts val="1900"/>
              </a:lnSpc>
            </a:pPr>
            <a:r>
              <a:rPr lang="en-US" sz="1400" b="1" dirty="0">
                <a:solidFill>
                  <a:schemeClr val="tx1">
                    <a:lumMod val="75000"/>
                    <a:lumOff val="25000"/>
                  </a:schemeClr>
                </a:solidFill>
                <a:latin typeface="+mj-lt"/>
                <a:cs typeface="Segoe UI" panose="020B0502040204020203" pitchFamily="34" charset="0"/>
              </a:rPr>
              <a:t>LOREM IPSUM</a:t>
            </a:r>
          </a:p>
        </p:txBody>
      </p:sp>
    </p:spTree>
    <p:extLst>
      <p:ext uri="{BB962C8B-B14F-4D97-AF65-F5344CB8AC3E}">
        <p14:creationId xmlns:p14="http://schemas.microsoft.com/office/powerpoint/2010/main" val="121214092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hidden="1">
            <a:extLst>
              <a:ext uri="{FF2B5EF4-FFF2-40B4-BE49-F238E27FC236}">
                <a16:creationId xmlns:a16="http://schemas.microsoft.com/office/drawing/2014/main" id="{ED2F5393-91A3-4102-A584-E902285C507A}"/>
              </a:ext>
            </a:extLst>
          </p:cNvPr>
          <p:cNvSpPr>
            <a:spLocks noGrp="1"/>
          </p:cNvSpPr>
          <p:nvPr>
            <p:ph type="title" idx="4294967295"/>
          </p:nvPr>
        </p:nvSpPr>
        <p:spPr>
          <a:xfrm>
            <a:off x="0" y="365125"/>
            <a:ext cx="10515600" cy="1325563"/>
          </a:xfrm>
        </p:spPr>
        <p:txBody>
          <a:bodyPr/>
          <a:lstStyle/>
          <a:p>
            <a:r>
              <a:rPr lang="en-US" dirty="0"/>
              <a:t>Project analysis slide 4</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3877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Key Metrics</a:t>
            </a: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4131262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hidden="1">
            <a:extLst>
              <a:ext uri="{FF2B5EF4-FFF2-40B4-BE49-F238E27FC236}">
                <a16:creationId xmlns:a16="http://schemas.microsoft.com/office/drawing/2014/main" id="{ED2F5393-91A3-4102-A584-E902285C507A}"/>
              </a:ext>
            </a:extLst>
          </p:cNvPr>
          <p:cNvSpPr>
            <a:spLocks noGrp="1"/>
          </p:cNvSpPr>
          <p:nvPr>
            <p:ph type="title" idx="4294967295"/>
          </p:nvPr>
        </p:nvSpPr>
        <p:spPr>
          <a:xfrm>
            <a:off x="0" y="365125"/>
            <a:ext cx="10515600" cy="1325563"/>
          </a:xfrm>
        </p:spPr>
        <p:txBody>
          <a:bodyPr/>
          <a:lstStyle/>
          <a:p>
            <a:r>
              <a:rPr lang="en-US" dirty="0"/>
              <a:t>Project analysis slide 4</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3877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Proposed Timeline</a:t>
            </a: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3" name="Oval 2">
            <a:extLst>
              <a:ext uri="{FF2B5EF4-FFF2-40B4-BE49-F238E27FC236}">
                <a16:creationId xmlns:a16="http://schemas.microsoft.com/office/drawing/2014/main" id="{9F23A462-D581-4451-A275-D8FA412E142C}"/>
              </a:ext>
              <a:ext uri="{C183D7F6-B498-43B3-948B-1728B52AA6E4}">
                <adec:decorative xmlns:adec="http://schemas.microsoft.com/office/drawing/2017/decorative" val="1"/>
              </a:ext>
            </a:extLst>
          </p:cNvPr>
          <p:cNvSpPr/>
          <p:nvPr/>
        </p:nvSpPr>
        <p:spPr>
          <a:xfrm>
            <a:off x="1723232" y="1786303"/>
            <a:ext cx="1587500" cy="15875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41" name="Oval 40">
            <a:extLst>
              <a:ext uri="{FF2B5EF4-FFF2-40B4-BE49-F238E27FC236}">
                <a16:creationId xmlns:a16="http://schemas.microsoft.com/office/drawing/2014/main" id="{3FAD125B-9A3B-49A4-B9EC-C8A6D3CF9CBF}"/>
              </a:ext>
              <a:ext uri="{C183D7F6-B498-43B3-948B-1728B52AA6E4}">
                <adec:decorative xmlns:adec="http://schemas.microsoft.com/office/drawing/2017/decorative" val="1"/>
              </a:ext>
            </a:extLst>
          </p:cNvPr>
          <p:cNvSpPr/>
          <p:nvPr/>
        </p:nvSpPr>
        <p:spPr>
          <a:xfrm>
            <a:off x="1723232" y="4071326"/>
            <a:ext cx="1587500" cy="15875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Oval 41">
            <a:extLst>
              <a:ext uri="{FF2B5EF4-FFF2-40B4-BE49-F238E27FC236}">
                <a16:creationId xmlns:a16="http://schemas.microsoft.com/office/drawing/2014/main" id="{233E4AB5-6FC1-4454-9421-850EF5A4ADF3}"/>
              </a:ext>
              <a:ext uri="{C183D7F6-B498-43B3-948B-1728B52AA6E4}">
                <adec:decorative xmlns:adec="http://schemas.microsoft.com/office/drawing/2017/decorative" val="1"/>
              </a:ext>
            </a:extLst>
          </p:cNvPr>
          <p:cNvSpPr/>
          <p:nvPr/>
        </p:nvSpPr>
        <p:spPr>
          <a:xfrm>
            <a:off x="4109244" y="2928814"/>
            <a:ext cx="1587500" cy="1587500"/>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Oval 72">
            <a:extLst>
              <a:ext uri="{FF2B5EF4-FFF2-40B4-BE49-F238E27FC236}">
                <a16:creationId xmlns:a16="http://schemas.microsoft.com/office/drawing/2014/main" id="{40123448-0B37-4226-B26C-A3081E6142FF}"/>
              </a:ext>
              <a:ext uri="{C183D7F6-B498-43B3-948B-1728B52AA6E4}">
                <adec:decorative xmlns:adec="http://schemas.microsoft.com/office/drawing/2017/decorative" val="1"/>
              </a:ext>
            </a:extLst>
          </p:cNvPr>
          <p:cNvSpPr/>
          <p:nvPr/>
        </p:nvSpPr>
        <p:spPr>
          <a:xfrm>
            <a:off x="6495256" y="2928814"/>
            <a:ext cx="1587500" cy="1587500"/>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Oval 74">
            <a:extLst>
              <a:ext uri="{FF2B5EF4-FFF2-40B4-BE49-F238E27FC236}">
                <a16:creationId xmlns:a16="http://schemas.microsoft.com/office/drawing/2014/main" id="{355211EE-8286-42CD-A4AF-EDD1186B28A3}"/>
              </a:ext>
              <a:ext uri="{C183D7F6-B498-43B3-948B-1728B52AA6E4}">
                <adec:decorative xmlns:adec="http://schemas.microsoft.com/office/drawing/2017/decorative" val="1"/>
              </a:ext>
            </a:extLst>
          </p:cNvPr>
          <p:cNvSpPr/>
          <p:nvPr/>
        </p:nvSpPr>
        <p:spPr>
          <a:xfrm>
            <a:off x="8881268" y="2928814"/>
            <a:ext cx="1587500" cy="15875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6" name="Oval 75">
            <a:extLst>
              <a:ext uri="{FF2B5EF4-FFF2-40B4-BE49-F238E27FC236}">
                <a16:creationId xmlns:a16="http://schemas.microsoft.com/office/drawing/2014/main" id="{D3287700-63E7-4098-B825-B123C11134C1}"/>
              </a:ext>
              <a:ext uri="{C183D7F6-B498-43B3-948B-1728B52AA6E4}">
                <adec:decorative xmlns:adec="http://schemas.microsoft.com/office/drawing/2017/decorative" val="1"/>
              </a:ext>
            </a:extLst>
          </p:cNvPr>
          <p:cNvSpPr/>
          <p:nvPr/>
        </p:nvSpPr>
        <p:spPr>
          <a:xfrm>
            <a:off x="8881268" y="1107833"/>
            <a:ext cx="1587500" cy="15875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7" name="Oval 76">
            <a:extLst>
              <a:ext uri="{FF2B5EF4-FFF2-40B4-BE49-F238E27FC236}">
                <a16:creationId xmlns:a16="http://schemas.microsoft.com/office/drawing/2014/main" id="{69943F00-C6CB-4F10-A02B-801F37984D43}"/>
              </a:ext>
              <a:ext uri="{C183D7F6-B498-43B3-948B-1728B52AA6E4}">
                <adec:decorative xmlns:adec="http://schemas.microsoft.com/office/drawing/2017/decorative" val="1"/>
              </a:ext>
            </a:extLst>
          </p:cNvPr>
          <p:cNvSpPr/>
          <p:nvPr/>
        </p:nvSpPr>
        <p:spPr>
          <a:xfrm>
            <a:off x="8881268" y="4749795"/>
            <a:ext cx="1587500" cy="15875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Connector: Elbow 9">
            <a:extLst>
              <a:ext uri="{FF2B5EF4-FFF2-40B4-BE49-F238E27FC236}">
                <a16:creationId xmlns:a16="http://schemas.microsoft.com/office/drawing/2014/main" id="{78C71AAC-D0D2-4BBF-B302-54163A284EC6}"/>
              </a:ext>
              <a:ext uri="{C183D7F6-B498-43B3-948B-1728B52AA6E4}">
                <adec:decorative xmlns:adec="http://schemas.microsoft.com/office/drawing/2017/decorative" val="1"/>
              </a:ext>
            </a:extLst>
          </p:cNvPr>
          <p:cNvCxnSpPr>
            <a:stCxn id="3" idx="6"/>
            <a:endCxn id="41" idx="6"/>
          </p:cNvCxnSpPr>
          <p:nvPr/>
        </p:nvCxnSpPr>
        <p:spPr>
          <a:xfrm>
            <a:off x="3310732" y="2580053"/>
            <a:ext cx="12700" cy="2285023"/>
          </a:xfrm>
          <a:prstGeom prst="bentConnector3">
            <a:avLst>
              <a:gd name="adj1" fmla="val 1800000"/>
            </a:avLst>
          </a:prstGeom>
          <a:ln w="2222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331AB5AC-284A-472B-B8E5-2F198F4E96D7}"/>
              </a:ext>
              <a:ext uri="{C183D7F6-B498-43B3-948B-1728B52AA6E4}">
                <adec:decorative xmlns:adec="http://schemas.microsoft.com/office/drawing/2017/decorative" val="1"/>
              </a:ext>
            </a:extLst>
          </p:cNvPr>
          <p:cNvCxnSpPr>
            <a:cxnSpLocks/>
            <a:endCxn id="42" idx="2"/>
          </p:cNvCxnSpPr>
          <p:nvPr/>
        </p:nvCxnSpPr>
        <p:spPr>
          <a:xfrm>
            <a:off x="3540125" y="3722564"/>
            <a:ext cx="569119" cy="0"/>
          </a:xfrm>
          <a:prstGeom prst="straightConnector1">
            <a:avLst/>
          </a:prstGeom>
          <a:ln w="22225">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91394D4E-BC7A-418D-B233-6C374456AEAE}"/>
              </a:ext>
              <a:ext uri="{C183D7F6-B498-43B3-948B-1728B52AA6E4}">
                <adec:decorative xmlns:adec="http://schemas.microsoft.com/office/drawing/2017/decorative" val="1"/>
              </a:ext>
            </a:extLst>
          </p:cNvPr>
          <p:cNvCxnSpPr>
            <a:cxnSpLocks/>
            <a:stCxn id="42" idx="6"/>
            <a:endCxn id="73" idx="2"/>
          </p:cNvCxnSpPr>
          <p:nvPr/>
        </p:nvCxnSpPr>
        <p:spPr>
          <a:xfrm>
            <a:off x="5696744" y="3722564"/>
            <a:ext cx="798512" cy="0"/>
          </a:xfrm>
          <a:prstGeom prst="straightConnector1">
            <a:avLst/>
          </a:prstGeom>
          <a:ln w="22225">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61AAA85B-D8C7-43BE-844A-625265015123}"/>
              </a:ext>
              <a:ext uri="{C183D7F6-B498-43B3-948B-1728B52AA6E4}">
                <adec:decorative xmlns:adec="http://schemas.microsoft.com/office/drawing/2017/decorative" val="1"/>
              </a:ext>
            </a:extLst>
          </p:cNvPr>
          <p:cNvCxnSpPr>
            <a:cxnSpLocks/>
            <a:stCxn id="73" idx="6"/>
            <a:endCxn id="75" idx="2"/>
          </p:cNvCxnSpPr>
          <p:nvPr/>
        </p:nvCxnSpPr>
        <p:spPr>
          <a:xfrm>
            <a:off x="8082756" y="3722564"/>
            <a:ext cx="798512" cy="0"/>
          </a:xfrm>
          <a:prstGeom prst="straightConnector1">
            <a:avLst/>
          </a:prstGeom>
          <a:ln w="22225">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21" name="Connector: Elbow 20">
            <a:extLst>
              <a:ext uri="{FF2B5EF4-FFF2-40B4-BE49-F238E27FC236}">
                <a16:creationId xmlns:a16="http://schemas.microsoft.com/office/drawing/2014/main" id="{4741AA56-D9ED-492E-8385-5CB8274B1286}"/>
              </a:ext>
              <a:ext uri="{C183D7F6-B498-43B3-948B-1728B52AA6E4}">
                <adec:decorative xmlns:adec="http://schemas.microsoft.com/office/drawing/2017/decorative" val="1"/>
              </a:ext>
            </a:extLst>
          </p:cNvPr>
          <p:cNvCxnSpPr>
            <a:stCxn id="76" idx="2"/>
            <a:endCxn id="77" idx="2"/>
          </p:cNvCxnSpPr>
          <p:nvPr/>
        </p:nvCxnSpPr>
        <p:spPr>
          <a:xfrm rot="10800000" flipV="1">
            <a:off x="8881268" y="1901583"/>
            <a:ext cx="12700" cy="3641962"/>
          </a:xfrm>
          <a:prstGeom prst="bentConnector3">
            <a:avLst>
              <a:gd name="adj1" fmla="val 1800000"/>
            </a:avLst>
          </a:prstGeom>
          <a:ln w="22225">
            <a:solidFill>
              <a:schemeClr val="tx2"/>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80" name="Rectangle 79">
            <a:extLst>
              <a:ext uri="{FF2B5EF4-FFF2-40B4-BE49-F238E27FC236}">
                <a16:creationId xmlns:a16="http://schemas.microsoft.com/office/drawing/2014/main" id="{6BEBF752-C33D-4EC4-8210-F7B1D3A10097}"/>
              </a:ext>
            </a:extLst>
          </p:cNvPr>
          <p:cNvSpPr/>
          <p:nvPr/>
        </p:nvSpPr>
        <p:spPr>
          <a:xfrm>
            <a:off x="1831182" y="2333832"/>
            <a:ext cx="1371600" cy="492443"/>
          </a:xfrm>
          <a:prstGeom prst="rect">
            <a:avLst/>
          </a:prstGeom>
        </p:spPr>
        <p:txBody>
          <a:bodyPr wrap="square" lIns="0" tIns="0" rIns="0" bIns="0" anchor="ctr">
            <a:spAutoFit/>
          </a:bodyPr>
          <a:lstStyle/>
          <a:p>
            <a:pPr algn="ctr"/>
            <a:r>
              <a:rPr lang="en-US" sz="1600" dirty="0">
                <a:solidFill>
                  <a:schemeClr val="bg1"/>
                </a:solidFill>
              </a:rPr>
              <a:t>Management Objectives</a:t>
            </a:r>
          </a:p>
        </p:txBody>
      </p:sp>
      <p:sp>
        <p:nvSpPr>
          <p:cNvPr id="81" name="Rectangle 80">
            <a:extLst>
              <a:ext uri="{FF2B5EF4-FFF2-40B4-BE49-F238E27FC236}">
                <a16:creationId xmlns:a16="http://schemas.microsoft.com/office/drawing/2014/main" id="{D4EC02E4-F054-4111-9038-AE0BDA4C8060}"/>
              </a:ext>
            </a:extLst>
          </p:cNvPr>
          <p:cNvSpPr/>
          <p:nvPr/>
        </p:nvSpPr>
        <p:spPr>
          <a:xfrm>
            <a:off x="1831182" y="4618854"/>
            <a:ext cx="1371600" cy="492443"/>
          </a:xfrm>
          <a:prstGeom prst="rect">
            <a:avLst/>
          </a:prstGeom>
        </p:spPr>
        <p:txBody>
          <a:bodyPr wrap="square" lIns="0" tIns="0" rIns="0" bIns="0" anchor="ctr">
            <a:spAutoFit/>
          </a:bodyPr>
          <a:lstStyle/>
          <a:p>
            <a:pPr algn="ctr"/>
            <a:r>
              <a:rPr lang="en-US" sz="1600" dirty="0">
                <a:solidFill>
                  <a:schemeClr val="bg1"/>
                </a:solidFill>
              </a:rPr>
              <a:t>Customer Objectives</a:t>
            </a:r>
          </a:p>
        </p:txBody>
      </p:sp>
      <p:sp>
        <p:nvSpPr>
          <p:cNvPr id="82" name="Rectangle 81">
            <a:extLst>
              <a:ext uri="{FF2B5EF4-FFF2-40B4-BE49-F238E27FC236}">
                <a16:creationId xmlns:a16="http://schemas.microsoft.com/office/drawing/2014/main" id="{9771041D-83B6-4693-BC25-25AABB3CE3BF}"/>
              </a:ext>
            </a:extLst>
          </p:cNvPr>
          <p:cNvSpPr/>
          <p:nvPr/>
        </p:nvSpPr>
        <p:spPr>
          <a:xfrm>
            <a:off x="4217194" y="3476343"/>
            <a:ext cx="1371600" cy="492443"/>
          </a:xfrm>
          <a:prstGeom prst="rect">
            <a:avLst/>
          </a:prstGeom>
        </p:spPr>
        <p:txBody>
          <a:bodyPr wrap="square" lIns="0" tIns="0" rIns="0" bIns="0" anchor="ctr">
            <a:spAutoFit/>
          </a:bodyPr>
          <a:lstStyle/>
          <a:p>
            <a:pPr algn="ctr"/>
            <a:r>
              <a:rPr lang="en-US" sz="1600" dirty="0">
                <a:solidFill>
                  <a:schemeClr val="bg1"/>
                </a:solidFill>
              </a:rPr>
              <a:t>Project Objectives</a:t>
            </a:r>
          </a:p>
        </p:txBody>
      </p:sp>
      <p:sp>
        <p:nvSpPr>
          <p:cNvPr id="83" name="Rectangle 82">
            <a:extLst>
              <a:ext uri="{FF2B5EF4-FFF2-40B4-BE49-F238E27FC236}">
                <a16:creationId xmlns:a16="http://schemas.microsoft.com/office/drawing/2014/main" id="{9F6EE26A-3174-49AD-900E-08C045755F3C}"/>
              </a:ext>
            </a:extLst>
          </p:cNvPr>
          <p:cNvSpPr/>
          <p:nvPr/>
        </p:nvSpPr>
        <p:spPr>
          <a:xfrm>
            <a:off x="6607968" y="3476343"/>
            <a:ext cx="1371600" cy="492443"/>
          </a:xfrm>
          <a:prstGeom prst="rect">
            <a:avLst/>
          </a:prstGeom>
        </p:spPr>
        <p:txBody>
          <a:bodyPr wrap="square" lIns="0" tIns="0" rIns="0" bIns="0" anchor="ctr">
            <a:spAutoFit/>
          </a:bodyPr>
          <a:lstStyle/>
          <a:p>
            <a:pPr algn="ctr"/>
            <a:r>
              <a:rPr lang="en-US" sz="1600" dirty="0">
                <a:solidFill>
                  <a:schemeClr val="bg1"/>
                </a:solidFill>
              </a:rPr>
              <a:t>Implementation Plan</a:t>
            </a:r>
          </a:p>
        </p:txBody>
      </p:sp>
      <p:sp>
        <p:nvSpPr>
          <p:cNvPr id="84" name="Rectangle 83">
            <a:extLst>
              <a:ext uri="{FF2B5EF4-FFF2-40B4-BE49-F238E27FC236}">
                <a16:creationId xmlns:a16="http://schemas.microsoft.com/office/drawing/2014/main" id="{3B69453F-B845-4467-8C29-7A6677641EC0}"/>
              </a:ext>
            </a:extLst>
          </p:cNvPr>
          <p:cNvSpPr/>
          <p:nvPr/>
        </p:nvSpPr>
        <p:spPr>
          <a:xfrm>
            <a:off x="8989218" y="3599454"/>
            <a:ext cx="1371600" cy="246221"/>
          </a:xfrm>
          <a:prstGeom prst="rect">
            <a:avLst/>
          </a:prstGeom>
        </p:spPr>
        <p:txBody>
          <a:bodyPr wrap="square" lIns="0" tIns="0" rIns="0" bIns="0" anchor="ctr">
            <a:spAutoFit/>
          </a:bodyPr>
          <a:lstStyle/>
          <a:p>
            <a:pPr algn="ctr"/>
            <a:r>
              <a:rPr lang="en-US" sz="1600" dirty="0">
                <a:solidFill>
                  <a:schemeClr val="bg1"/>
                </a:solidFill>
              </a:rPr>
              <a:t>Schedules</a:t>
            </a:r>
          </a:p>
        </p:txBody>
      </p:sp>
      <p:sp>
        <p:nvSpPr>
          <p:cNvPr id="85" name="Rectangle 84">
            <a:extLst>
              <a:ext uri="{FF2B5EF4-FFF2-40B4-BE49-F238E27FC236}">
                <a16:creationId xmlns:a16="http://schemas.microsoft.com/office/drawing/2014/main" id="{C7CFAFBF-6B2A-49A8-ADCE-FD94A08C87B3}"/>
              </a:ext>
            </a:extLst>
          </p:cNvPr>
          <p:cNvSpPr/>
          <p:nvPr/>
        </p:nvSpPr>
        <p:spPr>
          <a:xfrm>
            <a:off x="8989218" y="1778472"/>
            <a:ext cx="1371600" cy="246221"/>
          </a:xfrm>
          <a:prstGeom prst="rect">
            <a:avLst/>
          </a:prstGeom>
        </p:spPr>
        <p:txBody>
          <a:bodyPr wrap="square" lIns="0" tIns="0" rIns="0" bIns="0" anchor="ctr">
            <a:spAutoFit/>
          </a:bodyPr>
          <a:lstStyle/>
          <a:p>
            <a:pPr algn="ctr"/>
            <a:r>
              <a:rPr lang="en-US" sz="1600" dirty="0">
                <a:solidFill>
                  <a:schemeClr val="bg1"/>
                </a:solidFill>
              </a:rPr>
              <a:t>Tasks</a:t>
            </a:r>
          </a:p>
        </p:txBody>
      </p:sp>
      <p:sp>
        <p:nvSpPr>
          <p:cNvPr id="86" name="Rectangle 85">
            <a:extLst>
              <a:ext uri="{FF2B5EF4-FFF2-40B4-BE49-F238E27FC236}">
                <a16:creationId xmlns:a16="http://schemas.microsoft.com/office/drawing/2014/main" id="{6B499F5E-706B-4272-818B-C87149038662}"/>
              </a:ext>
            </a:extLst>
          </p:cNvPr>
          <p:cNvSpPr/>
          <p:nvPr/>
        </p:nvSpPr>
        <p:spPr>
          <a:xfrm>
            <a:off x="8989218" y="5420435"/>
            <a:ext cx="1371600" cy="246221"/>
          </a:xfrm>
          <a:prstGeom prst="rect">
            <a:avLst/>
          </a:prstGeom>
        </p:spPr>
        <p:txBody>
          <a:bodyPr wrap="square" lIns="0" tIns="0" rIns="0" bIns="0" anchor="ctr">
            <a:spAutoFit/>
          </a:bodyPr>
          <a:lstStyle/>
          <a:p>
            <a:pPr algn="ctr"/>
            <a:r>
              <a:rPr lang="en-US" sz="1600" dirty="0">
                <a:solidFill>
                  <a:schemeClr val="bg1"/>
                </a:solidFill>
              </a:rPr>
              <a:t>Resources</a:t>
            </a:r>
          </a:p>
        </p:txBody>
      </p:sp>
      <p:sp>
        <p:nvSpPr>
          <p:cNvPr id="90" name="Rectangle 89">
            <a:extLst>
              <a:ext uri="{FF2B5EF4-FFF2-40B4-BE49-F238E27FC236}">
                <a16:creationId xmlns:a16="http://schemas.microsoft.com/office/drawing/2014/main" id="{79B46693-ED1F-429F-9B11-2794939E3B99}"/>
              </a:ext>
            </a:extLst>
          </p:cNvPr>
          <p:cNvSpPr/>
          <p:nvPr/>
        </p:nvSpPr>
        <p:spPr>
          <a:xfrm>
            <a:off x="6614715" y="4631549"/>
            <a:ext cx="1348582" cy="467051"/>
          </a:xfrm>
          <a:prstGeom prst="rect">
            <a:avLst/>
          </a:prstGeom>
        </p:spPr>
        <p:txBody>
          <a:bodyPr wrap="square" lIns="0" tIns="0" rIns="0" bIns="0" anchor="ctr">
            <a:spAutoFit/>
          </a:bodyPr>
          <a:lstStyle/>
          <a:p>
            <a:pPr algn="ctr">
              <a:lnSpc>
                <a:spcPts val="1900"/>
              </a:lnSpc>
            </a:pPr>
            <a:r>
              <a:rPr lang="en-US" sz="1400" dirty="0">
                <a:solidFill>
                  <a:schemeClr val="tx1">
                    <a:lumMod val="75000"/>
                    <a:lumOff val="25000"/>
                  </a:schemeClr>
                </a:solidFill>
                <a:cs typeface="Segoe UI" panose="020B0502040204020203" pitchFamily="34" charset="0"/>
              </a:rPr>
              <a:t>Lorem ipsum dolor sit amet.</a:t>
            </a:r>
          </a:p>
        </p:txBody>
      </p:sp>
      <p:sp>
        <p:nvSpPr>
          <p:cNvPr id="91" name="Rectangle 90">
            <a:extLst>
              <a:ext uri="{FF2B5EF4-FFF2-40B4-BE49-F238E27FC236}">
                <a16:creationId xmlns:a16="http://schemas.microsoft.com/office/drawing/2014/main" id="{0F8D1DEA-0363-4C10-925D-1D68E14CCEF4}"/>
              </a:ext>
            </a:extLst>
          </p:cNvPr>
          <p:cNvSpPr/>
          <p:nvPr/>
        </p:nvSpPr>
        <p:spPr>
          <a:xfrm>
            <a:off x="4228703" y="4631549"/>
            <a:ext cx="1348582" cy="467051"/>
          </a:xfrm>
          <a:prstGeom prst="rect">
            <a:avLst/>
          </a:prstGeom>
        </p:spPr>
        <p:txBody>
          <a:bodyPr wrap="square" lIns="0" tIns="0" rIns="0" bIns="0" anchor="ctr">
            <a:spAutoFit/>
          </a:bodyPr>
          <a:lstStyle/>
          <a:p>
            <a:pPr algn="ctr">
              <a:lnSpc>
                <a:spcPts val="1900"/>
              </a:lnSpc>
            </a:pPr>
            <a:r>
              <a:rPr lang="en-US" sz="1400" dirty="0">
                <a:solidFill>
                  <a:schemeClr val="tx1">
                    <a:lumMod val="75000"/>
                    <a:lumOff val="25000"/>
                  </a:schemeClr>
                </a:solidFill>
                <a:cs typeface="Segoe UI" panose="020B0502040204020203" pitchFamily="34" charset="0"/>
              </a:rPr>
              <a:t>Lorem ipsum dolor sit amet.</a:t>
            </a:r>
          </a:p>
        </p:txBody>
      </p:sp>
      <p:sp>
        <p:nvSpPr>
          <p:cNvPr id="87" name="Rectangle 86">
            <a:extLst>
              <a:ext uri="{FF2B5EF4-FFF2-40B4-BE49-F238E27FC236}">
                <a16:creationId xmlns:a16="http://schemas.microsoft.com/office/drawing/2014/main" id="{D927301F-4FAD-47A6-987B-1D9C411B7CC1}"/>
              </a:ext>
            </a:extLst>
          </p:cNvPr>
          <p:cNvSpPr/>
          <p:nvPr/>
        </p:nvSpPr>
        <p:spPr>
          <a:xfrm>
            <a:off x="10576718" y="1668058"/>
            <a:ext cx="1348582" cy="467051"/>
          </a:xfrm>
          <a:prstGeom prst="rect">
            <a:avLst/>
          </a:prstGeom>
        </p:spPr>
        <p:txBody>
          <a:bodyPr wrap="square" lIns="0" tIns="0" rIns="0" bIns="0" anchor="ctr">
            <a:spAutoFit/>
          </a:bodyPr>
          <a:lstStyle/>
          <a:p>
            <a:pPr>
              <a:lnSpc>
                <a:spcPts val="1900"/>
              </a:lnSpc>
            </a:pPr>
            <a:r>
              <a:rPr lang="en-US" sz="1400" dirty="0">
                <a:solidFill>
                  <a:schemeClr val="tx1">
                    <a:lumMod val="75000"/>
                    <a:lumOff val="25000"/>
                  </a:schemeClr>
                </a:solidFill>
                <a:cs typeface="Segoe UI" panose="020B0502040204020203" pitchFamily="34" charset="0"/>
              </a:rPr>
              <a:t>Lorem ipsum dolor sit amet.</a:t>
            </a:r>
          </a:p>
        </p:txBody>
      </p:sp>
      <p:sp>
        <p:nvSpPr>
          <p:cNvPr id="88" name="Rectangle 87">
            <a:extLst>
              <a:ext uri="{FF2B5EF4-FFF2-40B4-BE49-F238E27FC236}">
                <a16:creationId xmlns:a16="http://schemas.microsoft.com/office/drawing/2014/main" id="{481D58D3-87D7-4D40-B59F-7F751F117F96}"/>
              </a:ext>
            </a:extLst>
          </p:cNvPr>
          <p:cNvSpPr/>
          <p:nvPr/>
        </p:nvSpPr>
        <p:spPr>
          <a:xfrm>
            <a:off x="10576718" y="3489039"/>
            <a:ext cx="1348582" cy="467051"/>
          </a:xfrm>
          <a:prstGeom prst="rect">
            <a:avLst/>
          </a:prstGeom>
        </p:spPr>
        <p:txBody>
          <a:bodyPr wrap="square" lIns="0" tIns="0" rIns="0" bIns="0" anchor="ctr">
            <a:spAutoFit/>
          </a:bodyPr>
          <a:lstStyle/>
          <a:p>
            <a:pPr>
              <a:lnSpc>
                <a:spcPts val="1900"/>
              </a:lnSpc>
            </a:pPr>
            <a:r>
              <a:rPr lang="en-US" sz="1400" dirty="0">
                <a:solidFill>
                  <a:schemeClr val="tx1">
                    <a:lumMod val="75000"/>
                    <a:lumOff val="25000"/>
                  </a:schemeClr>
                </a:solidFill>
                <a:cs typeface="Segoe UI" panose="020B0502040204020203" pitchFamily="34" charset="0"/>
              </a:rPr>
              <a:t>Lorem ipsum dolor sit amet.</a:t>
            </a:r>
          </a:p>
        </p:txBody>
      </p:sp>
      <p:sp>
        <p:nvSpPr>
          <p:cNvPr id="89" name="Rectangle 88">
            <a:extLst>
              <a:ext uri="{FF2B5EF4-FFF2-40B4-BE49-F238E27FC236}">
                <a16:creationId xmlns:a16="http://schemas.microsoft.com/office/drawing/2014/main" id="{AAC2972F-490F-4F2F-8A08-930B8C850374}"/>
              </a:ext>
            </a:extLst>
          </p:cNvPr>
          <p:cNvSpPr/>
          <p:nvPr/>
        </p:nvSpPr>
        <p:spPr>
          <a:xfrm>
            <a:off x="10576718" y="5310019"/>
            <a:ext cx="1348582" cy="467051"/>
          </a:xfrm>
          <a:prstGeom prst="rect">
            <a:avLst/>
          </a:prstGeom>
        </p:spPr>
        <p:txBody>
          <a:bodyPr wrap="square" lIns="0" tIns="0" rIns="0" bIns="0" anchor="ctr">
            <a:spAutoFit/>
          </a:bodyPr>
          <a:lstStyle/>
          <a:p>
            <a:pPr>
              <a:lnSpc>
                <a:spcPts val="1900"/>
              </a:lnSpc>
            </a:pPr>
            <a:r>
              <a:rPr lang="en-US" sz="1400" dirty="0">
                <a:solidFill>
                  <a:schemeClr val="tx1">
                    <a:lumMod val="75000"/>
                    <a:lumOff val="25000"/>
                  </a:schemeClr>
                </a:solidFill>
                <a:cs typeface="Segoe UI" panose="020B0502040204020203" pitchFamily="34" charset="0"/>
              </a:rPr>
              <a:t>Lorem ipsum dolor sit amet.</a:t>
            </a:r>
          </a:p>
        </p:txBody>
      </p:sp>
      <p:sp>
        <p:nvSpPr>
          <p:cNvPr id="92" name="Rectangle 91">
            <a:extLst>
              <a:ext uri="{FF2B5EF4-FFF2-40B4-BE49-F238E27FC236}">
                <a16:creationId xmlns:a16="http://schemas.microsoft.com/office/drawing/2014/main" id="{A69BDC62-882D-49FD-B60A-05F493B04723}"/>
              </a:ext>
            </a:extLst>
          </p:cNvPr>
          <p:cNvSpPr/>
          <p:nvPr/>
        </p:nvSpPr>
        <p:spPr>
          <a:xfrm>
            <a:off x="266700" y="2346528"/>
            <a:ext cx="1348582" cy="467051"/>
          </a:xfrm>
          <a:prstGeom prst="rect">
            <a:avLst/>
          </a:prstGeom>
        </p:spPr>
        <p:txBody>
          <a:bodyPr wrap="square" lIns="0" tIns="0" rIns="0" bIns="0" anchor="ctr">
            <a:spAutoFit/>
          </a:bodyPr>
          <a:lstStyle/>
          <a:p>
            <a:pPr algn="r">
              <a:lnSpc>
                <a:spcPts val="1900"/>
              </a:lnSpc>
            </a:pPr>
            <a:r>
              <a:rPr lang="en-US" sz="1400" dirty="0">
                <a:solidFill>
                  <a:schemeClr val="tx1">
                    <a:lumMod val="75000"/>
                    <a:lumOff val="25000"/>
                  </a:schemeClr>
                </a:solidFill>
                <a:cs typeface="Segoe UI" panose="020B0502040204020203" pitchFamily="34" charset="0"/>
              </a:rPr>
              <a:t>Lorem ipsum dolor sit amet.</a:t>
            </a:r>
          </a:p>
        </p:txBody>
      </p:sp>
      <p:sp>
        <p:nvSpPr>
          <p:cNvPr id="93" name="Rectangle 92">
            <a:extLst>
              <a:ext uri="{FF2B5EF4-FFF2-40B4-BE49-F238E27FC236}">
                <a16:creationId xmlns:a16="http://schemas.microsoft.com/office/drawing/2014/main" id="{FC109BEC-95E0-4EA0-B65C-A8353481F394}"/>
              </a:ext>
            </a:extLst>
          </p:cNvPr>
          <p:cNvSpPr/>
          <p:nvPr/>
        </p:nvSpPr>
        <p:spPr>
          <a:xfrm>
            <a:off x="266700" y="4631551"/>
            <a:ext cx="1348582" cy="467051"/>
          </a:xfrm>
          <a:prstGeom prst="rect">
            <a:avLst/>
          </a:prstGeom>
        </p:spPr>
        <p:txBody>
          <a:bodyPr wrap="square" lIns="0" tIns="0" rIns="0" bIns="0" anchor="ctr">
            <a:spAutoFit/>
          </a:bodyPr>
          <a:lstStyle/>
          <a:p>
            <a:pPr algn="r">
              <a:lnSpc>
                <a:spcPts val="1900"/>
              </a:lnSpc>
            </a:pPr>
            <a:r>
              <a:rPr lang="en-US" sz="1400" dirty="0">
                <a:solidFill>
                  <a:schemeClr val="tx1">
                    <a:lumMod val="75000"/>
                    <a:lumOff val="25000"/>
                  </a:schemeClr>
                </a:solidFill>
                <a:cs typeface="Segoe UI" panose="020B0502040204020203" pitchFamily="34" charset="0"/>
              </a:rPr>
              <a:t>Lorem ipsum dolor sit amet.</a:t>
            </a:r>
          </a:p>
        </p:txBody>
      </p:sp>
    </p:spTree>
    <p:extLst>
      <p:ext uri="{BB962C8B-B14F-4D97-AF65-F5344CB8AC3E}">
        <p14:creationId xmlns:p14="http://schemas.microsoft.com/office/powerpoint/2010/main" val="84376812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pattFill prst="zigZag">
          <a:fgClr>
            <a:schemeClr val="accent3">
              <a:lumMod val="75000"/>
            </a:schemeClr>
          </a:fgClr>
          <a:bgClr>
            <a:schemeClr val="accent3">
              <a:lumMod val="50000"/>
            </a:schemeClr>
          </a:bgClr>
        </a:patt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62A21665-C64F-4BDA-B2DE-442D70605718}"/>
              </a:ext>
              <a:ext uri="{C183D7F6-B498-43B3-948B-1728B52AA6E4}">
                <adec:decorative xmlns:adec="http://schemas.microsoft.com/office/drawing/2017/decorative" val="1"/>
              </a:ext>
            </a:extLst>
          </p:cNvPr>
          <p:cNvGrpSpPr/>
          <p:nvPr/>
        </p:nvGrpSpPr>
        <p:grpSpPr>
          <a:xfrm>
            <a:off x="4325258" y="1544068"/>
            <a:ext cx="3541486" cy="3769865"/>
            <a:chOff x="4325258" y="1229517"/>
            <a:chExt cx="3541486" cy="3769865"/>
          </a:xfrm>
        </p:grpSpPr>
        <p:sp>
          <p:nvSpPr>
            <p:cNvPr id="12" name="Diamond 11">
              <a:extLst>
                <a:ext uri="{FF2B5EF4-FFF2-40B4-BE49-F238E27FC236}">
                  <a16:creationId xmlns:a16="http://schemas.microsoft.com/office/drawing/2014/main" id="{7DC8B409-5FAC-4539-B25A-26BE925A48AF}"/>
                </a:ext>
              </a:extLst>
            </p:cNvPr>
            <p:cNvSpPr/>
            <p:nvPr/>
          </p:nvSpPr>
          <p:spPr>
            <a:xfrm>
              <a:off x="4792319" y="2392018"/>
              <a:ext cx="2607364" cy="2607364"/>
            </a:xfrm>
            <a:prstGeom prst="diamond">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Diamond 12">
              <a:extLst>
                <a:ext uri="{FF2B5EF4-FFF2-40B4-BE49-F238E27FC236}">
                  <a16:creationId xmlns:a16="http://schemas.microsoft.com/office/drawing/2014/main" id="{91498E2F-539C-46D3-AF7C-BB1DAE76B114}"/>
                </a:ext>
              </a:extLst>
            </p:cNvPr>
            <p:cNvSpPr/>
            <p:nvPr/>
          </p:nvSpPr>
          <p:spPr>
            <a:xfrm>
              <a:off x="4325258" y="1229517"/>
              <a:ext cx="3541486" cy="3541486"/>
            </a:xfrm>
            <a:prstGeom prst="diamond">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5" name="Title 1">
            <a:extLst>
              <a:ext uri="{FF2B5EF4-FFF2-40B4-BE49-F238E27FC236}">
                <a16:creationId xmlns:a16="http://schemas.microsoft.com/office/drawing/2014/main" id="{FA061601-468D-486D-B8EE-42BD1BE3ADCC}"/>
              </a:ext>
            </a:extLst>
          </p:cNvPr>
          <p:cNvSpPr>
            <a:spLocks noGrp="1"/>
          </p:cNvSpPr>
          <p:nvPr>
            <p:ph type="ctrTitle"/>
          </p:nvPr>
        </p:nvSpPr>
        <p:spPr>
          <a:xfrm>
            <a:off x="1524000" y="2930403"/>
            <a:ext cx="9144000" cy="997196"/>
          </a:xfrm>
        </p:spPr>
        <p:txBody>
          <a:bodyPr lIns="0" tIns="0" rIns="0" bIns="0" anchor="ctr">
            <a:spAutoFit/>
          </a:bodyPr>
          <a:lstStyle/>
          <a:p>
            <a:r>
              <a:rPr lang="en-US" sz="7200" b="1" dirty="0">
                <a:solidFill>
                  <a:schemeClr val="bg1"/>
                </a:solidFill>
              </a:rPr>
              <a:t>Thank You</a:t>
            </a:r>
            <a:endParaRPr lang="en-US" sz="7200" dirty="0">
              <a:solidFill>
                <a:schemeClr val="accent4"/>
              </a:solidFill>
            </a:endParaRPr>
          </a:p>
        </p:txBody>
      </p:sp>
    </p:spTree>
    <p:extLst>
      <p:ext uri="{BB962C8B-B14F-4D97-AF65-F5344CB8AC3E}">
        <p14:creationId xmlns:p14="http://schemas.microsoft.com/office/powerpoint/2010/main" val="19230381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75F8BFE-B6C7-9049-B304-9F20C17CC098}"/>
              </a:ext>
            </a:extLst>
          </p:cNvPr>
          <p:cNvSpPr txBox="1"/>
          <p:nvPr/>
        </p:nvSpPr>
        <p:spPr>
          <a:xfrm>
            <a:off x="2840653" y="727419"/>
            <a:ext cx="5104411" cy="769441"/>
          </a:xfrm>
          <a:prstGeom prst="rect">
            <a:avLst/>
          </a:prstGeom>
          <a:noFill/>
        </p:spPr>
        <p:txBody>
          <a:bodyPr wrap="none" rtlCol="0">
            <a:spAutoFit/>
          </a:bodyPr>
          <a:lstStyle/>
          <a:p>
            <a:r>
              <a:rPr lang="en-US" sz="4400" dirty="0"/>
              <a:t>Electrical Engineering</a:t>
            </a:r>
          </a:p>
        </p:txBody>
      </p:sp>
      <p:sp>
        <p:nvSpPr>
          <p:cNvPr id="3" name="Trapezoid 2">
            <a:extLst>
              <a:ext uri="{FF2B5EF4-FFF2-40B4-BE49-F238E27FC236}">
                <a16:creationId xmlns:a16="http://schemas.microsoft.com/office/drawing/2014/main" id="{A297A5D5-456D-2749-A232-BD4A53ED12E6}"/>
              </a:ext>
              <a:ext uri="{C183D7F6-B498-43B3-948B-1728B52AA6E4}">
                <adec:decorative xmlns:adec="http://schemas.microsoft.com/office/drawing/2017/decorative" val="1"/>
              </a:ext>
            </a:extLst>
          </p:cNvPr>
          <p:cNvSpPr/>
          <p:nvPr/>
        </p:nvSpPr>
        <p:spPr>
          <a:xfrm rot="5400000">
            <a:off x="1562280" y="2633599"/>
            <a:ext cx="4336142" cy="2044685"/>
          </a:xfrm>
          <a:prstGeom prst="trapezoid">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rapezoid 3">
            <a:extLst>
              <a:ext uri="{FF2B5EF4-FFF2-40B4-BE49-F238E27FC236}">
                <a16:creationId xmlns:a16="http://schemas.microsoft.com/office/drawing/2014/main" id="{CFC2111B-5B6E-054E-A3B3-1B95B347E18F}"/>
              </a:ext>
              <a:ext uri="{C183D7F6-B498-43B3-948B-1728B52AA6E4}">
                <adec:decorative xmlns:adec="http://schemas.microsoft.com/office/drawing/2017/decorative" val="1"/>
              </a:ext>
            </a:extLst>
          </p:cNvPr>
          <p:cNvSpPr/>
          <p:nvPr/>
        </p:nvSpPr>
        <p:spPr>
          <a:xfrm rot="5400000">
            <a:off x="3729079" y="2633599"/>
            <a:ext cx="4336142" cy="2044685"/>
          </a:xfrm>
          <a:prstGeom prst="trapezoid">
            <a:avLst/>
          </a:prstGeom>
          <a:solidFill>
            <a:schemeClr val="accent3">
              <a:lumMod val="7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rapezoid 4">
            <a:extLst>
              <a:ext uri="{FF2B5EF4-FFF2-40B4-BE49-F238E27FC236}">
                <a16:creationId xmlns:a16="http://schemas.microsoft.com/office/drawing/2014/main" id="{2F1D6B87-FAB2-AB43-AEA4-85BA72022327}"/>
              </a:ext>
              <a:ext uri="{C183D7F6-B498-43B3-948B-1728B52AA6E4}">
                <adec:decorative xmlns:adec="http://schemas.microsoft.com/office/drawing/2017/decorative" val="1"/>
              </a:ext>
            </a:extLst>
          </p:cNvPr>
          <p:cNvSpPr/>
          <p:nvPr/>
        </p:nvSpPr>
        <p:spPr>
          <a:xfrm rot="5400000">
            <a:off x="5895877" y="2633599"/>
            <a:ext cx="4336142" cy="2044685"/>
          </a:xfrm>
          <a:prstGeom prst="trapezoid">
            <a:avLst/>
          </a:prstGeom>
          <a:solidFill>
            <a:schemeClr val="accent3">
              <a:lumMod val="75000"/>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3437A692-FE59-0849-9B8F-FD329A09B6E8}"/>
              </a:ext>
            </a:extLst>
          </p:cNvPr>
          <p:cNvSpPr/>
          <p:nvPr/>
        </p:nvSpPr>
        <p:spPr>
          <a:xfrm>
            <a:off x="3044551" y="2846802"/>
            <a:ext cx="1371600" cy="492443"/>
          </a:xfrm>
          <a:prstGeom prst="rect">
            <a:avLst/>
          </a:prstGeom>
        </p:spPr>
        <p:txBody>
          <a:bodyPr wrap="square" lIns="0" tIns="0" rIns="0" bIns="0">
            <a:spAutoFit/>
          </a:bodyPr>
          <a:lstStyle/>
          <a:p>
            <a:pPr algn="ctr"/>
            <a:r>
              <a:rPr lang="en-US" sz="1600" b="1" dirty="0">
                <a:solidFill>
                  <a:schemeClr val="bg1"/>
                </a:solidFill>
              </a:rPr>
              <a:t>Electrical Engineering</a:t>
            </a:r>
          </a:p>
        </p:txBody>
      </p:sp>
      <p:sp>
        <p:nvSpPr>
          <p:cNvPr id="7" name="Rectangle 6">
            <a:extLst>
              <a:ext uri="{FF2B5EF4-FFF2-40B4-BE49-F238E27FC236}">
                <a16:creationId xmlns:a16="http://schemas.microsoft.com/office/drawing/2014/main" id="{9E0BF6C5-1645-DB42-A3BA-0FBA65F0F64F}"/>
              </a:ext>
            </a:extLst>
          </p:cNvPr>
          <p:cNvSpPr/>
          <p:nvPr/>
        </p:nvSpPr>
        <p:spPr>
          <a:xfrm>
            <a:off x="5211350" y="2846802"/>
            <a:ext cx="1371600" cy="492443"/>
          </a:xfrm>
          <a:prstGeom prst="rect">
            <a:avLst/>
          </a:prstGeom>
        </p:spPr>
        <p:txBody>
          <a:bodyPr wrap="square" lIns="0" tIns="0" rIns="0" bIns="0">
            <a:spAutoFit/>
          </a:bodyPr>
          <a:lstStyle/>
          <a:p>
            <a:pPr algn="ctr"/>
            <a:r>
              <a:rPr lang="en-US" sz="1600" b="1" dirty="0">
                <a:solidFill>
                  <a:schemeClr val="bg1"/>
                </a:solidFill>
              </a:rPr>
              <a:t>Software </a:t>
            </a:r>
          </a:p>
          <a:p>
            <a:pPr algn="ctr"/>
            <a:r>
              <a:rPr lang="en-US" sz="1600" b="1" dirty="0">
                <a:solidFill>
                  <a:schemeClr val="bg1"/>
                </a:solidFill>
              </a:rPr>
              <a:t>Engineering</a:t>
            </a:r>
          </a:p>
        </p:txBody>
      </p:sp>
      <p:sp>
        <p:nvSpPr>
          <p:cNvPr id="8" name="Rectangle 7">
            <a:extLst>
              <a:ext uri="{FF2B5EF4-FFF2-40B4-BE49-F238E27FC236}">
                <a16:creationId xmlns:a16="http://schemas.microsoft.com/office/drawing/2014/main" id="{723833AB-1196-F445-85C9-0652CF8BD42F}"/>
              </a:ext>
            </a:extLst>
          </p:cNvPr>
          <p:cNvSpPr/>
          <p:nvPr/>
        </p:nvSpPr>
        <p:spPr>
          <a:xfrm>
            <a:off x="7378148" y="2846802"/>
            <a:ext cx="1371600" cy="492443"/>
          </a:xfrm>
          <a:prstGeom prst="rect">
            <a:avLst/>
          </a:prstGeom>
        </p:spPr>
        <p:txBody>
          <a:bodyPr wrap="square" lIns="0" tIns="0" rIns="0" bIns="0">
            <a:spAutoFit/>
          </a:bodyPr>
          <a:lstStyle/>
          <a:p>
            <a:pPr algn="ctr"/>
            <a:r>
              <a:rPr lang="en-US" sz="1600" b="1" dirty="0">
                <a:solidFill>
                  <a:schemeClr val="bg1"/>
                </a:solidFill>
              </a:rPr>
              <a:t>Biomedical</a:t>
            </a:r>
          </a:p>
          <a:p>
            <a:pPr algn="ctr"/>
            <a:r>
              <a:rPr lang="en-US" sz="1600" b="1" dirty="0">
                <a:solidFill>
                  <a:schemeClr val="bg1"/>
                </a:solidFill>
              </a:rPr>
              <a:t>Engineering</a:t>
            </a:r>
          </a:p>
        </p:txBody>
      </p:sp>
    </p:spTree>
    <p:extLst>
      <p:ext uri="{BB962C8B-B14F-4D97-AF65-F5344CB8AC3E}">
        <p14:creationId xmlns:p14="http://schemas.microsoft.com/office/powerpoint/2010/main" val="5465167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hidden="1">
            <a:extLst>
              <a:ext uri="{FF2B5EF4-FFF2-40B4-BE49-F238E27FC236}">
                <a16:creationId xmlns:a16="http://schemas.microsoft.com/office/drawing/2014/main" id="{9FDB6406-0CDB-4213-A1B6-DE47D953FED3}"/>
              </a:ext>
            </a:extLst>
          </p:cNvPr>
          <p:cNvSpPr>
            <a:spLocks noGrp="1"/>
          </p:cNvSpPr>
          <p:nvPr>
            <p:ph type="title" idx="4294967295"/>
          </p:nvPr>
        </p:nvSpPr>
        <p:spPr>
          <a:xfrm>
            <a:off x="0" y="365125"/>
            <a:ext cx="10515600" cy="1325563"/>
          </a:xfrm>
        </p:spPr>
        <p:txBody>
          <a:bodyPr/>
          <a:lstStyle/>
          <a:p>
            <a:r>
              <a:rPr lang="en-US" dirty="0"/>
              <a:t>Project analysis slide 3</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1163395"/>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Electrical Engineering</a:t>
            </a:r>
          </a:p>
          <a:p>
            <a:pPr algn="ctr"/>
            <a:r>
              <a:rPr lang="en-US" sz="2800" b="1" dirty="0">
                <a:solidFill>
                  <a:schemeClr val="tx1">
                    <a:lumMod val="75000"/>
                    <a:lumOff val="25000"/>
                  </a:schemeClr>
                </a:solidFill>
              </a:rPr>
              <a:t>Overview</a:t>
            </a:r>
            <a:br>
              <a:rPr lang="en-US" sz="2800" dirty="0">
                <a:solidFill>
                  <a:schemeClr val="tx1">
                    <a:lumMod val="75000"/>
                    <a:lumOff val="25000"/>
                  </a:schemeClr>
                </a:solidFill>
              </a:rPr>
            </a:b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BA6EDFB3-0EF5-644E-8D86-AE1168CB6EC5}"/>
              </a:ext>
            </a:extLst>
          </p:cNvPr>
          <p:cNvSpPr txBox="1"/>
          <p:nvPr/>
        </p:nvSpPr>
        <p:spPr>
          <a:xfrm>
            <a:off x="795130" y="1262270"/>
            <a:ext cx="5814392" cy="1908215"/>
          </a:xfrm>
          <a:prstGeom prst="rect">
            <a:avLst/>
          </a:prstGeom>
          <a:noFill/>
        </p:spPr>
        <p:txBody>
          <a:bodyPr wrap="square" rtlCol="0">
            <a:spAutoFit/>
          </a:bodyPr>
          <a:lstStyle/>
          <a:p>
            <a:r>
              <a:rPr lang="en-US" dirty="0"/>
              <a:t>Number of Open Roles in the US : </a:t>
            </a:r>
            <a:r>
              <a:rPr lang="en-US" dirty="0">
                <a:solidFill>
                  <a:srgbClr val="FF0000"/>
                </a:solidFill>
              </a:rPr>
              <a:t>57,526 </a:t>
            </a:r>
            <a:r>
              <a:rPr lang="en-US" sz="1000" dirty="0">
                <a:solidFill>
                  <a:srgbClr val="FF0000"/>
                </a:solidFill>
              </a:rPr>
              <a:t>[1]</a:t>
            </a:r>
            <a:endParaRPr lang="en-US" dirty="0">
              <a:solidFill>
                <a:srgbClr val="FF0000"/>
              </a:solidFill>
            </a:endParaRPr>
          </a:p>
          <a:p>
            <a:r>
              <a:rPr lang="en-US" dirty="0"/>
              <a:t>Number of Roles in the US            : </a:t>
            </a:r>
            <a:r>
              <a:rPr lang="en-US" dirty="0">
                <a:solidFill>
                  <a:srgbClr val="FF0000"/>
                </a:solidFill>
              </a:rPr>
              <a:t>324,600 </a:t>
            </a:r>
            <a:r>
              <a:rPr lang="en-US" sz="1000" dirty="0">
                <a:solidFill>
                  <a:srgbClr val="FF0000"/>
                </a:solidFill>
              </a:rPr>
              <a:t>[2]</a:t>
            </a:r>
            <a:endParaRPr lang="en-US" sz="1000" dirty="0"/>
          </a:p>
          <a:p>
            <a:r>
              <a:rPr lang="en-US" dirty="0"/>
              <a:t>Median Salary                                  : </a:t>
            </a:r>
            <a:r>
              <a:rPr lang="en-US" dirty="0">
                <a:solidFill>
                  <a:srgbClr val="FF0000"/>
                </a:solidFill>
              </a:rPr>
              <a:t>$97,970 </a:t>
            </a:r>
            <a:r>
              <a:rPr lang="en-US" sz="1000" dirty="0">
                <a:solidFill>
                  <a:srgbClr val="FF0000"/>
                </a:solidFill>
              </a:rPr>
              <a:t>[2]</a:t>
            </a:r>
          </a:p>
          <a:p>
            <a:r>
              <a:rPr lang="en-US" dirty="0"/>
              <a:t>% of Open Roles &gt; $95k/year        :  </a:t>
            </a:r>
            <a:r>
              <a:rPr lang="en-US" dirty="0">
                <a:solidFill>
                  <a:srgbClr val="FF0000"/>
                </a:solidFill>
              </a:rPr>
              <a:t>52.7% </a:t>
            </a:r>
            <a:r>
              <a:rPr lang="en-US" sz="1000" dirty="0">
                <a:solidFill>
                  <a:srgbClr val="FF0000"/>
                </a:solidFill>
              </a:rPr>
              <a:t>[1]</a:t>
            </a:r>
          </a:p>
          <a:p>
            <a:r>
              <a:rPr lang="en-US" dirty="0"/>
              <a:t>Outlook 2016- 2026                        :  </a:t>
            </a:r>
            <a:r>
              <a:rPr lang="en-US" dirty="0">
                <a:solidFill>
                  <a:srgbClr val="FF0000"/>
                </a:solidFill>
              </a:rPr>
              <a:t>7% </a:t>
            </a:r>
            <a:r>
              <a:rPr lang="en-US" sz="1000" dirty="0">
                <a:solidFill>
                  <a:srgbClr val="FF0000"/>
                </a:solidFill>
              </a:rPr>
              <a:t>[2]</a:t>
            </a:r>
          </a:p>
          <a:p>
            <a:endParaRPr lang="en-US" sz="1000" dirty="0">
              <a:solidFill>
                <a:srgbClr val="FF0000"/>
              </a:solidFill>
            </a:endParaRPr>
          </a:p>
          <a:p>
            <a:r>
              <a:rPr lang="en-US" dirty="0"/>
              <a:t> </a:t>
            </a:r>
          </a:p>
        </p:txBody>
      </p:sp>
      <p:sp>
        <p:nvSpPr>
          <p:cNvPr id="5" name="Rectangle 4">
            <a:extLst>
              <a:ext uri="{FF2B5EF4-FFF2-40B4-BE49-F238E27FC236}">
                <a16:creationId xmlns:a16="http://schemas.microsoft.com/office/drawing/2014/main" id="{C7AF0D0D-4DFC-2F44-AF5C-CA056E504434}"/>
              </a:ext>
            </a:extLst>
          </p:cNvPr>
          <p:cNvSpPr/>
          <p:nvPr/>
        </p:nvSpPr>
        <p:spPr>
          <a:xfrm>
            <a:off x="0" y="6611779"/>
            <a:ext cx="6096000" cy="246221"/>
          </a:xfrm>
          <a:prstGeom prst="rect">
            <a:avLst/>
          </a:prstGeom>
        </p:spPr>
        <p:txBody>
          <a:bodyPr>
            <a:spAutoFit/>
          </a:bodyPr>
          <a:lstStyle/>
          <a:p>
            <a:r>
              <a:rPr lang="en-US" sz="1000" dirty="0"/>
              <a:t>[2] https://</a:t>
            </a:r>
            <a:r>
              <a:rPr lang="en-US" sz="1000" dirty="0" err="1"/>
              <a:t>www.bls.gov</a:t>
            </a:r>
            <a:r>
              <a:rPr lang="en-US" sz="1000" dirty="0"/>
              <a:t>/ooh/architecture-and-engineering/electrical-and-electronics-</a:t>
            </a:r>
            <a:r>
              <a:rPr lang="en-US" sz="1000" dirty="0" err="1"/>
              <a:t>engineers.htm</a:t>
            </a:r>
            <a:endParaRPr lang="en-US" sz="1000" dirty="0"/>
          </a:p>
        </p:txBody>
      </p:sp>
      <p:sp>
        <p:nvSpPr>
          <p:cNvPr id="40" name="Rectangle 39">
            <a:extLst>
              <a:ext uri="{FF2B5EF4-FFF2-40B4-BE49-F238E27FC236}">
                <a16:creationId xmlns:a16="http://schemas.microsoft.com/office/drawing/2014/main" id="{22511B91-7C38-4D43-998B-EBF94D8F2E15}"/>
              </a:ext>
            </a:extLst>
          </p:cNvPr>
          <p:cNvSpPr/>
          <p:nvPr/>
        </p:nvSpPr>
        <p:spPr>
          <a:xfrm>
            <a:off x="0" y="6474887"/>
            <a:ext cx="6096000" cy="246221"/>
          </a:xfrm>
          <a:prstGeom prst="rect">
            <a:avLst/>
          </a:prstGeom>
        </p:spPr>
        <p:txBody>
          <a:bodyPr>
            <a:spAutoFit/>
          </a:bodyPr>
          <a:lstStyle/>
          <a:p>
            <a:r>
              <a:rPr lang="en-US" sz="1000" dirty="0"/>
              <a:t>[1] https://</a:t>
            </a:r>
            <a:r>
              <a:rPr lang="en-US" sz="1000" dirty="0" err="1"/>
              <a:t>www.indeed.com</a:t>
            </a:r>
            <a:r>
              <a:rPr lang="en-US" sz="1000" dirty="0"/>
              <a:t>/</a:t>
            </a:r>
            <a:r>
              <a:rPr lang="en-US" sz="1000" dirty="0" err="1"/>
              <a:t>jobs?q</a:t>
            </a:r>
            <a:r>
              <a:rPr lang="en-US" sz="1000" dirty="0"/>
              <a:t>=</a:t>
            </a:r>
            <a:r>
              <a:rPr lang="en-US" sz="1000" dirty="0" err="1"/>
              <a:t>electrical+engineer&amp;l</a:t>
            </a:r>
            <a:r>
              <a:rPr lang="en-US" sz="1000" dirty="0"/>
              <a:t>=</a:t>
            </a:r>
            <a:r>
              <a:rPr lang="en-US" sz="1000" dirty="0" err="1"/>
              <a:t>United+States&amp;start</a:t>
            </a:r>
            <a:r>
              <a:rPr lang="en-US" sz="1000" dirty="0"/>
              <a:t>=00</a:t>
            </a:r>
          </a:p>
        </p:txBody>
      </p:sp>
      <p:pic>
        <p:nvPicPr>
          <p:cNvPr id="6" name="Picture 5">
            <a:extLst>
              <a:ext uri="{FF2B5EF4-FFF2-40B4-BE49-F238E27FC236}">
                <a16:creationId xmlns:a16="http://schemas.microsoft.com/office/drawing/2014/main" id="{BB777BF1-8763-E046-8722-92C2BD09B114}"/>
              </a:ext>
            </a:extLst>
          </p:cNvPr>
          <p:cNvPicPr>
            <a:picLocks noChangeAspect="1"/>
          </p:cNvPicPr>
          <p:nvPr/>
        </p:nvPicPr>
        <p:blipFill>
          <a:blip r:embed="rId2"/>
          <a:stretch>
            <a:fillRect/>
          </a:stretch>
        </p:blipFill>
        <p:spPr>
          <a:xfrm>
            <a:off x="7066721" y="1262270"/>
            <a:ext cx="4086225" cy="4086225"/>
          </a:xfrm>
          <a:prstGeom prst="rect">
            <a:avLst/>
          </a:prstGeom>
        </p:spPr>
      </p:pic>
    </p:spTree>
    <p:extLst>
      <p:ext uri="{BB962C8B-B14F-4D97-AF65-F5344CB8AC3E}">
        <p14:creationId xmlns:p14="http://schemas.microsoft.com/office/powerpoint/2010/main" val="8225691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hidden="1">
            <a:extLst>
              <a:ext uri="{FF2B5EF4-FFF2-40B4-BE49-F238E27FC236}">
                <a16:creationId xmlns:a16="http://schemas.microsoft.com/office/drawing/2014/main" id="{9FDB6406-0CDB-4213-A1B6-DE47D953FED3}"/>
              </a:ext>
            </a:extLst>
          </p:cNvPr>
          <p:cNvSpPr>
            <a:spLocks noGrp="1"/>
          </p:cNvSpPr>
          <p:nvPr>
            <p:ph type="title" idx="4294967295"/>
          </p:nvPr>
        </p:nvSpPr>
        <p:spPr>
          <a:xfrm>
            <a:off x="0" y="365125"/>
            <a:ext cx="10515600" cy="1325563"/>
          </a:xfrm>
        </p:spPr>
        <p:txBody>
          <a:bodyPr/>
          <a:lstStyle/>
          <a:p>
            <a:r>
              <a:rPr lang="en-US" dirty="0"/>
              <a:t>Project analysis slide 3</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1163395"/>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Electrical Engineering</a:t>
            </a:r>
          </a:p>
          <a:p>
            <a:pPr algn="ctr"/>
            <a:r>
              <a:rPr lang="en-US" sz="2800" b="1" dirty="0">
                <a:solidFill>
                  <a:schemeClr val="tx1">
                    <a:lumMod val="75000"/>
                    <a:lumOff val="25000"/>
                  </a:schemeClr>
                </a:solidFill>
              </a:rPr>
              <a:t>Employer Analysis</a:t>
            </a:r>
            <a:br>
              <a:rPr lang="en-US" sz="2800" dirty="0">
                <a:solidFill>
                  <a:schemeClr val="tx1">
                    <a:lumMod val="75000"/>
                    <a:lumOff val="25000"/>
                  </a:schemeClr>
                </a:solidFill>
              </a:rPr>
            </a:b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BA6EDFB3-0EF5-644E-8D86-AE1168CB6EC5}"/>
              </a:ext>
            </a:extLst>
          </p:cNvPr>
          <p:cNvSpPr txBox="1"/>
          <p:nvPr/>
        </p:nvSpPr>
        <p:spPr>
          <a:xfrm>
            <a:off x="546652" y="1277321"/>
            <a:ext cx="5814392" cy="3170099"/>
          </a:xfrm>
          <a:prstGeom prst="rect">
            <a:avLst/>
          </a:prstGeom>
          <a:noFill/>
        </p:spPr>
        <p:txBody>
          <a:bodyPr wrap="square" rtlCol="0">
            <a:spAutoFit/>
          </a:bodyPr>
          <a:lstStyle/>
          <a:p>
            <a:r>
              <a:rPr lang="en-US" dirty="0"/>
              <a:t>Top Employers Represent : </a:t>
            </a:r>
            <a:r>
              <a:rPr lang="en-US" dirty="0">
                <a:solidFill>
                  <a:srgbClr val="FF0000"/>
                </a:solidFill>
              </a:rPr>
              <a:t>12% of jobs</a:t>
            </a:r>
          </a:p>
          <a:p>
            <a:endParaRPr lang="en-US" sz="1000" dirty="0">
              <a:solidFill>
                <a:srgbClr val="FF0000"/>
              </a:solidFill>
            </a:endParaRPr>
          </a:p>
          <a:p>
            <a:endParaRPr lang="en-US" sz="1000" dirty="0">
              <a:solidFill>
                <a:srgbClr val="FF0000"/>
              </a:solidFill>
            </a:endParaRPr>
          </a:p>
          <a:p>
            <a:r>
              <a:rPr lang="en-US" u="sng" dirty="0"/>
              <a:t> Corporate Head Quarters:</a:t>
            </a:r>
          </a:p>
          <a:p>
            <a:pPr marL="285750" indent="-285750">
              <a:buFont typeface="Arial" panose="020B0604020202020204" pitchFamily="34" charset="0"/>
              <a:buChar char="•"/>
            </a:pPr>
            <a:r>
              <a:rPr lang="en-US" dirty="0"/>
              <a:t>Lockheed Martin       – </a:t>
            </a:r>
            <a:r>
              <a:rPr lang="en-US" dirty="0">
                <a:solidFill>
                  <a:srgbClr val="FF0000"/>
                </a:solidFill>
              </a:rPr>
              <a:t>Bethesda, MD</a:t>
            </a:r>
          </a:p>
          <a:p>
            <a:pPr marL="285750" indent="-285750">
              <a:buFont typeface="Arial" panose="020B0604020202020204" pitchFamily="34" charset="0"/>
              <a:buChar char="•"/>
            </a:pPr>
            <a:r>
              <a:rPr lang="en-US" dirty="0"/>
              <a:t>Raytheon                    – </a:t>
            </a:r>
            <a:r>
              <a:rPr lang="en-US" dirty="0">
                <a:solidFill>
                  <a:srgbClr val="FF0000"/>
                </a:solidFill>
              </a:rPr>
              <a:t>Waltham, MA</a:t>
            </a:r>
          </a:p>
          <a:p>
            <a:pPr marL="285750" indent="-285750">
              <a:buFont typeface="Arial" panose="020B0604020202020204" pitchFamily="34" charset="0"/>
              <a:buChar char="•"/>
            </a:pPr>
            <a:r>
              <a:rPr lang="en-US" dirty="0"/>
              <a:t>Amazon                       – </a:t>
            </a:r>
            <a:r>
              <a:rPr lang="en-US" dirty="0">
                <a:solidFill>
                  <a:srgbClr val="FF0000"/>
                </a:solidFill>
              </a:rPr>
              <a:t>Seattle, WA</a:t>
            </a:r>
          </a:p>
          <a:p>
            <a:pPr marL="285750" indent="-285750">
              <a:buFont typeface="Arial" panose="020B0604020202020204" pitchFamily="34" charset="0"/>
              <a:buChar char="•"/>
            </a:pPr>
            <a:r>
              <a:rPr lang="en-US" dirty="0"/>
              <a:t>Intel                             – </a:t>
            </a:r>
            <a:r>
              <a:rPr lang="en-US" dirty="0">
                <a:solidFill>
                  <a:srgbClr val="FF0000"/>
                </a:solidFill>
              </a:rPr>
              <a:t>Santa Clara, CA</a:t>
            </a:r>
          </a:p>
          <a:p>
            <a:pPr marL="285750" indent="-285750">
              <a:buFont typeface="Arial" panose="020B0604020202020204" pitchFamily="34" charset="0"/>
              <a:buChar char="•"/>
            </a:pPr>
            <a:r>
              <a:rPr lang="en-US" dirty="0"/>
              <a:t>Northrop Grumman  – </a:t>
            </a:r>
            <a:r>
              <a:rPr lang="en-US" dirty="0">
                <a:solidFill>
                  <a:srgbClr val="FF0000"/>
                </a:solidFill>
              </a:rPr>
              <a:t>Falls Church, VA</a:t>
            </a:r>
          </a:p>
          <a:p>
            <a:pPr marL="285750" indent="-285750">
              <a:buFont typeface="Arial" panose="020B0604020202020204" pitchFamily="34" charset="0"/>
              <a:buChar char="•"/>
            </a:pPr>
            <a:r>
              <a:rPr lang="en-US" dirty="0"/>
              <a:t>CBRE                            – </a:t>
            </a:r>
            <a:r>
              <a:rPr lang="en-US" dirty="0">
                <a:solidFill>
                  <a:srgbClr val="FF0000"/>
                </a:solidFill>
              </a:rPr>
              <a:t>Los Angeles, CA</a:t>
            </a:r>
          </a:p>
          <a:p>
            <a:pPr marL="285750" indent="-285750">
              <a:buFont typeface="Arial" panose="020B0604020202020204" pitchFamily="34" charset="0"/>
              <a:buChar char="•"/>
            </a:pPr>
            <a:r>
              <a:rPr lang="en-US" dirty="0"/>
              <a:t>Burns &amp; McDonnell   – </a:t>
            </a:r>
            <a:r>
              <a:rPr lang="en-US" dirty="0">
                <a:solidFill>
                  <a:srgbClr val="FF0000"/>
                </a:solidFill>
              </a:rPr>
              <a:t>Kansas City, MO</a:t>
            </a:r>
          </a:p>
          <a:p>
            <a:pPr marL="285750" indent="-285750">
              <a:buFont typeface="Arial" panose="020B0604020202020204" pitchFamily="34" charset="0"/>
              <a:buChar char="•"/>
            </a:pPr>
            <a:endParaRPr lang="en-US" dirty="0">
              <a:solidFill>
                <a:srgbClr val="FF0000"/>
              </a:solidFill>
            </a:endParaRPr>
          </a:p>
        </p:txBody>
      </p:sp>
      <p:sp>
        <p:nvSpPr>
          <p:cNvPr id="40" name="Rectangle 39">
            <a:extLst>
              <a:ext uri="{FF2B5EF4-FFF2-40B4-BE49-F238E27FC236}">
                <a16:creationId xmlns:a16="http://schemas.microsoft.com/office/drawing/2014/main" id="{22511B91-7C38-4D43-998B-EBF94D8F2E15}"/>
              </a:ext>
            </a:extLst>
          </p:cNvPr>
          <p:cNvSpPr/>
          <p:nvPr/>
        </p:nvSpPr>
        <p:spPr>
          <a:xfrm>
            <a:off x="0" y="6474887"/>
            <a:ext cx="6096000" cy="246221"/>
          </a:xfrm>
          <a:prstGeom prst="rect">
            <a:avLst/>
          </a:prstGeom>
        </p:spPr>
        <p:txBody>
          <a:bodyPr>
            <a:spAutoFit/>
          </a:bodyPr>
          <a:lstStyle/>
          <a:p>
            <a:r>
              <a:rPr lang="en-US" sz="1000" dirty="0"/>
              <a:t>[1] https://</a:t>
            </a:r>
            <a:r>
              <a:rPr lang="en-US" sz="1000" dirty="0" err="1"/>
              <a:t>www.indeed.com</a:t>
            </a:r>
            <a:r>
              <a:rPr lang="en-US" sz="1000" dirty="0"/>
              <a:t>/</a:t>
            </a:r>
            <a:r>
              <a:rPr lang="en-US" sz="1000" dirty="0" err="1"/>
              <a:t>jobs?q</a:t>
            </a:r>
            <a:r>
              <a:rPr lang="en-US" sz="1000" dirty="0"/>
              <a:t>=</a:t>
            </a:r>
            <a:r>
              <a:rPr lang="en-US" sz="1000" dirty="0" err="1"/>
              <a:t>electrical+engineer&amp;l</a:t>
            </a:r>
            <a:r>
              <a:rPr lang="en-US" sz="1000" dirty="0"/>
              <a:t>=</a:t>
            </a:r>
            <a:r>
              <a:rPr lang="en-US" sz="1000" dirty="0" err="1"/>
              <a:t>United+States&amp;start</a:t>
            </a:r>
            <a:r>
              <a:rPr lang="en-US" sz="1000" dirty="0"/>
              <a:t>=00</a:t>
            </a:r>
          </a:p>
        </p:txBody>
      </p:sp>
      <p:graphicFrame>
        <p:nvGraphicFramePr>
          <p:cNvPr id="10" name="Chart 9">
            <a:extLst>
              <a:ext uri="{FF2B5EF4-FFF2-40B4-BE49-F238E27FC236}">
                <a16:creationId xmlns:a16="http://schemas.microsoft.com/office/drawing/2014/main" id="{59203AD8-8E2E-9D48-93D2-14A34D75FF3E}"/>
              </a:ext>
            </a:extLst>
          </p:cNvPr>
          <p:cNvGraphicFramePr>
            <a:graphicFrameLocks/>
          </p:cNvGraphicFramePr>
          <p:nvPr>
            <p:extLst>
              <p:ext uri="{D42A27DB-BD31-4B8C-83A1-F6EECF244321}">
                <p14:modId xmlns:p14="http://schemas.microsoft.com/office/powerpoint/2010/main" val="1325263526"/>
              </p:ext>
            </p:extLst>
          </p:nvPr>
        </p:nvGraphicFramePr>
        <p:xfrm>
          <a:off x="5310808" y="1737379"/>
          <a:ext cx="6486940" cy="379931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731702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hidden="1">
            <a:extLst>
              <a:ext uri="{FF2B5EF4-FFF2-40B4-BE49-F238E27FC236}">
                <a16:creationId xmlns:a16="http://schemas.microsoft.com/office/drawing/2014/main" id="{9FDB6406-0CDB-4213-A1B6-DE47D953FED3}"/>
              </a:ext>
            </a:extLst>
          </p:cNvPr>
          <p:cNvSpPr>
            <a:spLocks noGrp="1"/>
          </p:cNvSpPr>
          <p:nvPr>
            <p:ph type="title" idx="4294967295"/>
          </p:nvPr>
        </p:nvSpPr>
        <p:spPr>
          <a:xfrm>
            <a:off x="0" y="365125"/>
            <a:ext cx="10515600" cy="1325563"/>
          </a:xfrm>
        </p:spPr>
        <p:txBody>
          <a:bodyPr/>
          <a:lstStyle/>
          <a:p>
            <a:r>
              <a:rPr lang="en-US" dirty="0"/>
              <a:t>Project analysis slide 3</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1163395"/>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Electrical Engineering</a:t>
            </a:r>
          </a:p>
          <a:p>
            <a:pPr algn="ctr"/>
            <a:r>
              <a:rPr lang="en-US" sz="2800" b="1" dirty="0">
                <a:solidFill>
                  <a:schemeClr val="tx1">
                    <a:lumMod val="75000"/>
                    <a:lumOff val="25000"/>
                  </a:schemeClr>
                </a:solidFill>
              </a:rPr>
              <a:t>Geographic Analysis</a:t>
            </a:r>
            <a:br>
              <a:rPr lang="en-US" sz="2800" dirty="0">
                <a:solidFill>
                  <a:schemeClr val="tx1">
                    <a:lumMod val="75000"/>
                    <a:lumOff val="25000"/>
                  </a:schemeClr>
                </a:solidFill>
              </a:rPr>
            </a:b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BA6EDFB3-0EF5-644E-8D86-AE1168CB6EC5}"/>
              </a:ext>
            </a:extLst>
          </p:cNvPr>
          <p:cNvSpPr txBox="1"/>
          <p:nvPr/>
        </p:nvSpPr>
        <p:spPr>
          <a:xfrm>
            <a:off x="69574" y="1353895"/>
            <a:ext cx="5814392" cy="3447098"/>
          </a:xfrm>
          <a:prstGeom prst="rect">
            <a:avLst/>
          </a:prstGeom>
          <a:noFill/>
        </p:spPr>
        <p:txBody>
          <a:bodyPr wrap="square" rtlCol="0">
            <a:spAutoFit/>
          </a:bodyPr>
          <a:lstStyle/>
          <a:p>
            <a:r>
              <a:rPr lang="en-US" u="sng" dirty="0"/>
              <a:t>Top States for Employment:</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sz="1000" dirty="0">
              <a:solidFill>
                <a:srgbClr val="FF0000"/>
              </a:solidFill>
            </a:endParaRPr>
          </a:p>
          <a:p>
            <a:endParaRPr lang="en-US" sz="1000" dirty="0">
              <a:solidFill>
                <a:srgbClr val="FF0000"/>
              </a:solidFill>
            </a:endParaRPr>
          </a:p>
          <a:p>
            <a:r>
              <a:rPr lang="en-US" dirty="0"/>
              <a:t> </a:t>
            </a:r>
          </a:p>
        </p:txBody>
      </p:sp>
      <p:sp>
        <p:nvSpPr>
          <p:cNvPr id="40" name="Rectangle 39">
            <a:extLst>
              <a:ext uri="{FF2B5EF4-FFF2-40B4-BE49-F238E27FC236}">
                <a16:creationId xmlns:a16="http://schemas.microsoft.com/office/drawing/2014/main" id="{22511B91-7C38-4D43-998B-EBF94D8F2E15}"/>
              </a:ext>
            </a:extLst>
          </p:cNvPr>
          <p:cNvSpPr/>
          <p:nvPr/>
        </p:nvSpPr>
        <p:spPr>
          <a:xfrm>
            <a:off x="0" y="6474887"/>
            <a:ext cx="6096000" cy="246221"/>
          </a:xfrm>
          <a:prstGeom prst="rect">
            <a:avLst/>
          </a:prstGeom>
        </p:spPr>
        <p:txBody>
          <a:bodyPr>
            <a:spAutoFit/>
          </a:bodyPr>
          <a:lstStyle/>
          <a:p>
            <a:r>
              <a:rPr lang="en-US" sz="1000" dirty="0"/>
              <a:t>[1] https://</a:t>
            </a:r>
            <a:r>
              <a:rPr lang="en-US" sz="1000" dirty="0" err="1"/>
              <a:t>www.indeed.com</a:t>
            </a:r>
            <a:r>
              <a:rPr lang="en-US" sz="1000" dirty="0"/>
              <a:t>/</a:t>
            </a:r>
            <a:r>
              <a:rPr lang="en-US" sz="1000" dirty="0" err="1"/>
              <a:t>jobs?q</a:t>
            </a:r>
            <a:r>
              <a:rPr lang="en-US" sz="1000" dirty="0"/>
              <a:t>=</a:t>
            </a:r>
            <a:r>
              <a:rPr lang="en-US" sz="1000" dirty="0" err="1"/>
              <a:t>electrical+engineer&amp;l</a:t>
            </a:r>
            <a:r>
              <a:rPr lang="en-US" sz="1000" dirty="0"/>
              <a:t>=</a:t>
            </a:r>
            <a:r>
              <a:rPr lang="en-US" sz="1000" dirty="0" err="1"/>
              <a:t>United+States&amp;start</a:t>
            </a:r>
            <a:r>
              <a:rPr lang="en-US" sz="1000" dirty="0"/>
              <a:t>=00</a:t>
            </a:r>
          </a:p>
        </p:txBody>
      </p:sp>
      <p:pic>
        <p:nvPicPr>
          <p:cNvPr id="2" name="Picture 1">
            <a:extLst>
              <a:ext uri="{FF2B5EF4-FFF2-40B4-BE49-F238E27FC236}">
                <a16:creationId xmlns:a16="http://schemas.microsoft.com/office/drawing/2014/main" id="{0CE7B9C2-244E-2A49-997F-D72C30BEEEFE}"/>
              </a:ext>
            </a:extLst>
          </p:cNvPr>
          <p:cNvPicPr>
            <a:picLocks noChangeAspect="1"/>
          </p:cNvPicPr>
          <p:nvPr/>
        </p:nvPicPr>
        <p:blipFill>
          <a:blip r:embed="rId2"/>
          <a:stretch>
            <a:fillRect/>
          </a:stretch>
        </p:blipFill>
        <p:spPr>
          <a:xfrm>
            <a:off x="5147503" y="1353895"/>
            <a:ext cx="5916543" cy="4131801"/>
          </a:xfrm>
          <a:prstGeom prst="rect">
            <a:avLst/>
          </a:prstGeom>
        </p:spPr>
      </p:pic>
      <p:graphicFrame>
        <p:nvGraphicFramePr>
          <p:cNvPr id="6" name="Table 5">
            <a:extLst>
              <a:ext uri="{FF2B5EF4-FFF2-40B4-BE49-F238E27FC236}">
                <a16:creationId xmlns:a16="http://schemas.microsoft.com/office/drawing/2014/main" id="{C042DFF3-A182-B744-9137-DED1E50B37F5}"/>
              </a:ext>
            </a:extLst>
          </p:cNvPr>
          <p:cNvGraphicFramePr>
            <a:graphicFrameLocks noGrp="1"/>
          </p:cNvGraphicFramePr>
          <p:nvPr>
            <p:extLst>
              <p:ext uri="{D42A27DB-BD31-4B8C-83A1-F6EECF244321}">
                <p14:modId xmlns:p14="http://schemas.microsoft.com/office/powerpoint/2010/main" val="3232338102"/>
              </p:ext>
            </p:extLst>
          </p:nvPr>
        </p:nvGraphicFramePr>
        <p:xfrm>
          <a:off x="211552" y="1808922"/>
          <a:ext cx="2476500" cy="2032000"/>
        </p:xfrm>
        <a:graphic>
          <a:graphicData uri="http://schemas.openxmlformats.org/drawingml/2006/table">
            <a:tbl>
              <a:tblPr>
                <a:tableStyleId>{5C22544A-7EE6-4342-B048-85BDC9FD1C3A}</a:tableStyleId>
              </a:tblPr>
              <a:tblGrid>
                <a:gridCol w="825500">
                  <a:extLst>
                    <a:ext uri="{9D8B030D-6E8A-4147-A177-3AD203B41FA5}">
                      <a16:colId xmlns:a16="http://schemas.microsoft.com/office/drawing/2014/main" val="1677120654"/>
                    </a:ext>
                  </a:extLst>
                </a:gridCol>
                <a:gridCol w="825500">
                  <a:extLst>
                    <a:ext uri="{9D8B030D-6E8A-4147-A177-3AD203B41FA5}">
                      <a16:colId xmlns:a16="http://schemas.microsoft.com/office/drawing/2014/main" val="3034606470"/>
                    </a:ext>
                  </a:extLst>
                </a:gridCol>
                <a:gridCol w="825500">
                  <a:extLst>
                    <a:ext uri="{9D8B030D-6E8A-4147-A177-3AD203B41FA5}">
                      <a16:colId xmlns:a16="http://schemas.microsoft.com/office/drawing/2014/main" val="1108151864"/>
                    </a:ext>
                  </a:extLst>
                </a:gridCol>
              </a:tblGrid>
              <a:tr h="203200">
                <a:tc>
                  <a:txBody>
                    <a:bodyPr/>
                    <a:lstStyle/>
                    <a:p>
                      <a:pPr algn="l" fontAlgn="b"/>
                      <a:r>
                        <a:rPr lang="en-US" sz="1200" b="1" u="none" strike="noStrike">
                          <a:effectLst/>
                        </a:rPr>
                        <a:t>State</a:t>
                      </a:r>
                      <a:endParaRPr lang="en-US" sz="1200" b="1" i="0" u="none" strike="noStrike">
                        <a:solidFill>
                          <a:srgbClr val="FFFFFF"/>
                        </a:solidFill>
                        <a:effectLst/>
                        <a:latin typeface="Calibri" panose="020F0502020204030204" pitchFamily="34" charset="0"/>
                      </a:endParaRPr>
                    </a:p>
                  </a:txBody>
                  <a:tcPr marL="9525" marR="9525" marT="9525" marB="0" anchor="b"/>
                </a:tc>
                <a:tc>
                  <a:txBody>
                    <a:bodyPr/>
                    <a:lstStyle/>
                    <a:p>
                      <a:pPr algn="l" fontAlgn="b"/>
                      <a:r>
                        <a:rPr lang="en-US" sz="1200" b="1" u="none" strike="noStrike">
                          <a:effectLst/>
                        </a:rPr>
                        <a:t>Jobs</a:t>
                      </a:r>
                      <a:endParaRPr lang="en-US" sz="1200" b="1" i="0" u="none" strike="noStrike">
                        <a:solidFill>
                          <a:srgbClr val="FFFFFF"/>
                        </a:solidFill>
                        <a:effectLst/>
                        <a:latin typeface="Calibri" panose="020F0502020204030204" pitchFamily="34" charset="0"/>
                      </a:endParaRPr>
                    </a:p>
                  </a:txBody>
                  <a:tcPr marL="9525" marR="9525" marT="9525" marB="0" anchor="b"/>
                </a:tc>
                <a:tc>
                  <a:txBody>
                    <a:bodyPr/>
                    <a:lstStyle/>
                    <a:p>
                      <a:pPr algn="l" fontAlgn="b"/>
                      <a:r>
                        <a:rPr lang="en-US" sz="1200" b="1" u="none" strike="noStrike" dirty="0">
                          <a:effectLst/>
                        </a:rPr>
                        <a:t>Percent</a:t>
                      </a:r>
                      <a:endParaRPr lang="en-US" sz="1200" b="1" i="0" u="none" strike="noStrike" dirty="0">
                        <a:solidFill>
                          <a:srgbClr val="FFFFFF"/>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540682278"/>
                  </a:ext>
                </a:extLst>
              </a:tr>
              <a:tr h="203200">
                <a:tc>
                  <a:txBody>
                    <a:bodyPr/>
                    <a:lstStyle/>
                    <a:p>
                      <a:pPr algn="l" fontAlgn="b"/>
                      <a:r>
                        <a:rPr lang="en-US" sz="1200" u="none" strike="noStrike">
                          <a:effectLst/>
                        </a:rPr>
                        <a:t>CA</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9531</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18%</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716141374"/>
                  </a:ext>
                </a:extLst>
              </a:tr>
              <a:tr h="203200">
                <a:tc>
                  <a:txBody>
                    <a:bodyPr/>
                    <a:lstStyle/>
                    <a:p>
                      <a:pPr algn="l" fontAlgn="b"/>
                      <a:r>
                        <a:rPr lang="en-US" sz="1200" u="none" strike="noStrike">
                          <a:effectLst/>
                        </a:rPr>
                        <a:t>IL</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3882</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7%</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409489141"/>
                  </a:ext>
                </a:extLst>
              </a:tr>
              <a:tr h="203200">
                <a:tc>
                  <a:txBody>
                    <a:bodyPr/>
                    <a:lstStyle/>
                    <a:p>
                      <a:pPr algn="l" fontAlgn="b"/>
                      <a:r>
                        <a:rPr lang="en-US" sz="1200" u="none" strike="noStrike">
                          <a:effectLst/>
                        </a:rPr>
                        <a:t>NY</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3285</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6%</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961969587"/>
                  </a:ext>
                </a:extLst>
              </a:tr>
              <a:tr h="203200">
                <a:tc>
                  <a:txBody>
                    <a:bodyPr/>
                    <a:lstStyle/>
                    <a:p>
                      <a:pPr algn="l" fontAlgn="b"/>
                      <a:r>
                        <a:rPr lang="en-US" sz="1200" u="none" strike="noStrike">
                          <a:effectLst/>
                        </a:rPr>
                        <a:t>TX</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2772</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5%</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967951027"/>
                  </a:ext>
                </a:extLst>
              </a:tr>
              <a:tr h="203200">
                <a:tc>
                  <a:txBody>
                    <a:bodyPr/>
                    <a:lstStyle/>
                    <a:p>
                      <a:pPr algn="l" fontAlgn="b"/>
                      <a:r>
                        <a:rPr lang="en-US" sz="1200" u="none" strike="noStrike">
                          <a:effectLst/>
                        </a:rPr>
                        <a:t>OH</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2620</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5%</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325523361"/>
                  </a:ext>
                </a:extLst>
              </a:tr>
              <a:tr h="203200">
                <a:tc>
                  <a:txBody>
                    <a:bodyPr/>
                    <a:lstStyle/>
                    <a:p>
                      <a:pPr algn="l" fontAlgn="b"/>
                      <a:r>
                        <a:rPr lang="en-US" sz="1200" u="none" strike="noStrike">
                          <a:effectLst/>
                        </a:rPr>
                        <a:t>NC</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2562</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5%</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512108352"/>
                  </a:ext>
                </a:extLst>
              </a:tr>
              <a:tr h="203200">
                <a:tc>
                  <a:txBody>
                    <a:bodyPr/>
                    <a:lstStyle/>
                    <a:p>
                      <a:pPr algn="l" fontAlgn="b"/>
                      <a:r>
                        <a:rPr lang="en-US" sz="1200" u="none" strike="noStrike">
                          <a:effectLst/>
                        </a:rPr>
                        <a:t>WI</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2527</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5%</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54457105"/>
                  </a:ext>
                </a:extLst>
              </a:tr>
              <a:tr h="203200">
                <a:tc>
                  <a:txBody>
                    <a:bodyPr/>
                    <a:lstStyle/>
                    <a:p>
                      <a:pPr algn="l" fontAlgn="b"/>
                      <a:r>
                        <a:rPr lang="en-US" sz="1200" u="none" strike="noStrike">
                          <a:effectLst/>
                        </a:rPr>
                        <a:t>PA</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dirty="0">
                          <a:effectLst/>
                        </a:rPr>
                        <a:t>2501</a:t>
                      </a:r>
                      <a:endParaRPr lang="en-US" sz="12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5%</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832621269"/>
                  </a:ext>
                </a:extLst>
              </a:tr>
              <a:tr h="203200">
                <a:tc>
                  <a:txBody>
                    <a:bodyPr/>
                    <a:lstStyle/>
                    <a:p>
                      <a:pPr algn="l" fontAlgn="b"/>
                      <a:r>
                        <a:rPr lang="en-US" sz="1200" u="none" strike="noStrike">
                          <a:effectLst/>
                        </a:rPr>
                        <a:t>FL</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2198</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dirty="0">
                          <a:effectLst/>
                        </a:rPr>
                        <a:t>4%</a:t>
                      </a:r>
                      <a:endParaRPr lang="en-US" sz="12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854598646"/>
                  </a:ext>
                </a:extLst>
              </a:tr>
            </a:tbl>
          </a:graphicData>
        </a:graphic>
      </p:graphicFrame>
    </p:spTree>
    <p:extLst>
      <p:ext uri="{BB962C8B-B14F-4D97-AF65-F5344CB8AC3E}">
        <p14:creationId xmlns:p14="http://schemas.microsoft.com/office/powerpoint/2010/main" val="8859462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hidden="1">
            <a:extLst>
              <a:ext uri="{FF2B5EF4-FFF2-40B4-BE49-F238E27FC236}">
                <a16:creationId xmlns:a16="http://schemas.microsoft.com/office/drawing/2014/main" id="{9FDB6406-0CDB-4213-A1B6-DE47D953FED3}"/>
              </a:ext>
            </a:extLst>
          </p:cNvPr>
          <p:cNvSpPr>
            <a:spLocks noGrp="1"/>
          </p:cNvSpPr>
          <p:nvPr>
            <p:ph type="title" idx="4294967295"/>
          </p:nvPr>
        </p:nvSpPr>
        <p:spPr>
          <a:xfrm>
            <a:off x="0" y="365125"/>
            <a:ext cx="10515600" cy="1325563"/>
          </a:xfrm>
        </p:spPr>
        <p:txBody>
          <a:bodyPr/>
          <a:lstStyle/>
          <a:p>
            <a:r>
              <a:rPr lang="en-US" dirty="0"/>
              <a:t>Project analysis slide 3</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1163395"/>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Electrical Engineering</a:t>
            </a:r>
          </a:p>
          <a:p>
            <a:pPr algn="ctr"/>
            <a:r>
              <a:rPr lang="en-US" sz="2800" b="1" dirty="0">
                <a:solidFill>
                  <a:schemeClr val="tx1">
                    <a:lumMod val="75000"/>
                    <a:lumOff val="25000"/>
                  </a:schemeClr>
                </a:solidFill>
              </a:rPr>
              <a:t>John’s Salary Outlook</a:t>
            </a:r>
            <a:br>
              <a:rPr lang="en-US" sz="2800" dirty="0">
                <a:solidFill>
                  <a:schemeClr val="tx1">
                    <a:lumMod val="75000"/>
                    <a:lumOff val="25000"/>
                  </a:schemeClr>
                </a:solidFill>
              </a:rPr>
            </a:b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graphicFrame>
        <p:nvGraphicFramePr>
          <p:cNvPr id="10" name="Chart 9">
            <a:extLst>
              <a:ext uri="{FF2B5EF4-FFF2-40B4-BE49-F238E27FC236}">
                <a16:creationId xmlns:a16="http://schemas.microsoft.com/office/drawing/2014/main" id="{25798421-1C53-E24D-8727-E7C8291F502D}"/>
              </a:ext>
            </a:extLst>
          </p:cNvPr>
          <p:cNvGraphicFramePr>
            <a:graphicFrameLocks/>
          </p:cNvGraphicFramePr>
          <p:nvPr>
            <p:extLst>
              <p:ext uri="{D42A27DB-BD31-4B8C-83A1-F6EECF244321}">
                <p14:modId xmlns:p14="http://schemas.microsoft.com/office/powerpoint/2010/main" val="537264471"/>
              </p:ext>
            </p:extLst>
          </p:nvPr>
        </p:nvGraphicFramePr>
        <p:xfrm>
          <a:off x="5596835" y="1380783"/>
          <a:ext cx="6146800" cy="3441700"/>
        </p:xfrm>
        <a:graphic>
          <a:graphicData uri="http://schemas.openxmlformats.org/drawingml/2006/chart">
            <c:chart xmlns:c="http://schemas.openxmlformats.org/drawingml/2006/chart" xmlns:r="http://schemas.openxmlformats.org/officeDocument/2006/relationships" r:id="rId2"/>
          </a:graphicData>
        </a:graphic>
      </p:graphicFrame>
      <p:sp>
        <p:nvSpPr>
          <p:cNvPr id="12" name="TextBox 11">
            <a:extLst>
              <a:ext uri="{FF2B5EF4-FFF2-40B4-BE49-F238E27FC236}">
                <a16:creationId xmlns:a16="http://schemas.microsoft.com/office/drawing/2014/main" id="{CF95D67C-A28E-8848-A563-D5C56587FB9A}"/>
              </a:ext>
            </a:extLst>
          </p:cNvPr>
          <p:cNvSpPr txBox="1"/>
          <p:nvPr/>
        </p:nvSpPr>
        <p:spPr>
          <a:xfrm>
            <a:off x="281608" y="1243891"/>
            <a:ext cx="5814392" cy="1200329"/>
          </a:xfrm>
          <a:prstGeom prst="rect">
            <a:avLst/>
          </a:prstGeom>
          <a:noFill/>
        </p:spPr>
        <p:txBody>
          <a:bodyPr wrap="square" rtlCol="0">
            <a:spAutoFit/>
          </a:bodyPr>
          <a:lstStyle/>
          <a:p>
            <a:r>
              <a:rPr lang="en-US" dirty="0"/>
              <a:t>Number of Future Promotions      : </a:t>
            </a:r>
            <a:r>
              <a:rPr lang="en-US" dirty="0">
                <a:solidFill>
                  <a:srgbClr val="FF0000"/>
                </a:solidFill>
              </a:rPr>
              <a:t>1</a:t>
            </a:r>
            <a:r>
              <a:rPr lang="en-US" dirty="0"/>
              <a:t> </a:t>
            </a:r>
            <a:endParaRPr lang="en-US" dirty="0">
              <a:solidFill>
                <a:srgbClr val="FF0000"/>
              </a:solidFill>
            </a:endParaRPr>
          </a:p>
          <a:p>
            <a:r>
              <a:rPr lang="en-US" dirty="0"/>
              <a:t>Assumed Yearly Salary Increase    : </a:t>
            </a:r>
            <a:r>
              <a:rPr lang="en-US" dirty="0">
                <a:solidFill>
                  <a:srgbClr val="FF0000"/>
                </a:solidFill>
              </a:rPr>
              <a:t>1.5%</a:t>
            </a:r>
            <a:endParaRPr lang="en-US" sz="1000" dirty="0"/>
          </a:p>
          <a:p>
            <a:r>
              <a:rPr lang="en-US" dirty="0"/>
              <a:t>Earnings Through Age 50               : </a:t>
            </a:r>
            <a:r>
              <a:rPr lang="en-US" dirty="0">
                <a:solidFill>
                  <a:srgbClr val="FF0000"/>
                </a:solidFill>
              </a:rPr>
              <a:t>$2,765,369</a:t>
            </a:r>
            <a:endParaRPr lang="en-US" sz="1000" dirty="0">
              <a:solidFill>
                <a:srgbClr val="FF0000"/>
              </a:solidFill>
            </a:endParaRPr>
          </a:p>
          <a:p>
            <a:r>
              <a:rPr lang="en-US" dirty="0"/>
              <a:t> </a:t>
            </a:r>
          </a:p>
        </p:txBody>
      </p:sp>
    </p:spTree>
    <p:extLst>
      <p:ext uri="{BB962C8B-B14F-4D97-AF65-F5344CB8AC3E}">
        <p14:creationId xmlns:p14="http://schemas.microsoft.com/office/powerpoint/2010/main" val="600628589"/>
      </p:ext>
    </p:extLst>
  </p:cSld>
  <p:clrMapOvr>
    <a:masterClrMapping/>
  </p:clrMapOvr>
</p:sld>
</file>

<file path=ppt/theme/theme1.xml><?xml version="1.0" encoding="utf-8"?>
<a:theme xmlns:a="http://schemas.openxmlformats.org/drawingml/2006/main" name="Office Theme">
  <a:themeElements>
    <a:clrScheme name="Custom 73">
      <a:dk1>
        <a:srgbClr val="000000"/>
      </a:dk1>
      <a:lt1>
        <a:sysClr val="window" lastClr="FFFFFF"/>
      </a:lt1>
      <a:dk2>
        <a:srgbClr val="585858"/>
      </a:dk2>
      <a:lt2>
        <a:srgbClr val="E3E3E3"/>
      </a:lt2>
      <a:accent1>
        <a:srgbClr val="E20613"/>
      </a:accent1>
      <a:accent2>
        <a:srgbClr val="A9C038"/>
      </a:accent2>
      <a:accent3>
        <a:srgbClr val="11AEC7"/>
      </a:accent3>
      <a:accent4>
        <a:srgbClr val="F59F26"/>
      </a:accent4>
      <a:accent5>
        <a:srgbClr val="0062A9"/>
      </a:accent5>
      <a:accent6>
        <a:srgbClr val="EB6047"/>
      </a:accent6>
      <a:hlink>
        <a:srgbClr val="8ED9F6"/>
      </a:hlink>
      <a:folHlink>
        <a:srgbClr val="C00000"/>
      </a:folHlink>
    </a:clrScheme>
    <a:fontScheme name="Modern 01">
      <a:majorFont>
        <a:latin typeface="Century Gothic"/>
        <a:ea typeface=""/>
        <a:cs typeface=""/>
      </a:majorFont>
      <a:minorFont>
        <a:latin typeface="Segoe U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icrosoft_Project_Analysis_Presentation Pack.potx" id="{AC7781D2-6DCE-4385-A2F9-141B95078B19}" vid="{C6C96076-4D51-4042-A342-A7D2AA3703F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1741</Words>
  <Application>Microsoft Macintosh PowerPoint</Application>
  <PresentationFormat>Widescreen</PresentationFormat>
  <Paragraphs>574</Paragraphs>
  <Slides>46</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46</vt:i4>
      </vt:variant>
    </vt:vector>
  </HeadingPairs>
  <TitlesOfParts>
    <vt:vector size="51" baseType="lpstr">
      <vt:lpstr>Arial</vt:lpstr>
      <vt:lpstr>Calibri</vt:lpstr>
      <vt:lpstr>Century Gothic</vt:lpstr>
      <vt:lpstr>Segoe UI Light</vt:lpstr>
      <vt:lpstr>Office Theme</vt:lpstr>
      <vt:lpstr>Career Research John Herrmann</vt:lpstr>
      <vt:lpstr>Goal</vt:lpstr>
      <vt:lpstr>Project analysis slide 2</vt:lpstr>
      <vt:lpstr>Project analysis slide 3</vt:lpstr>
      <vt:lpstr>PowerPoint Presentation</vt:lpstr>
      <vt:lpstr>Project analysis slide 3</vt:lpstr>
      <vt:lpstr>Project analysis slide 3</vt:lpstr>
      <vt:lpstr>Project analysis slide 3</vt:lpstr>
      <vt:lpstr>Project analysis slide 3</vt:lpstr>
      <vt:lpstr>Project analysis slide 3</vt:lpstr>
      <vt:lpstr>PowerPoint Presentation</vt:lpstr>
      <vt:lpstr>Project analysis slide 3</vt:lpstr>
      <vt:lpstr>Project analysis slide 3</vt:lpstr>
      <vt:lpstr>Project analysis slide 3</vt:lpstr>
      <vt:lpstr>Project analysis slide 3</vt:lpstr>
      <vt:lpstr>Project analysis slide 3</vt:lpstr>
      <vt:lpstr>PowerPoint Presentation</vt:lpstr>
      <vt:lpstr>Project analysis slide 3</vt:lpstr>
      <vt:lpstr>Project analysis slide 3</vt:lpstr>
      <vt:lpstr>Project analysis slide 3</vt:lpstr>
      <vt:lpstr>Project analysis slide 3</vt:lpstr>
      <vt:lpstr>PowerPoint Presentation</vt:lpstr>
      <vt:lpstr>Project analysis slide 3</vt:lpstr>
      <vt:lpstr>Project analysis slide 3</vt:lpstr>
      <vt:lpstr>Project analysis slide 3</vt:lpstr>
      <vt:lpstr>Project analysis slide 3</vt:lpstr>
      <vt:lpstr>PowerPoint Presentation</vt:lpstr>
      <vt:lpstr>PowerPoint Presentation</vt:lpstr>
      <vt:lpstr>PowerPoint Presentation</vt:lpstr>
      <vt:lpstr>PowerPoint Presentation</vt:lpstr>
      <vt:lpstr>PowerPoint Presentation</vt:lpstr>
      <vt:lpstr>Project analysis slide 3</vt:lpstr>
      <vt:lpstr>Project analysis slide 4</vt:lpstr>
      <vt:lpstr>Project analysis slide 4</vt:lpstr>
      <vt:lpstr>Project analysis slide 4</vt:lpstr>
      <vt:lpstr>Project analysis slide 4</vt:lpstr>
      <vt:lpstr>PowerPoint Presentation</vt:lpstr>
      <vt:lpstr>PowerPoint Presentation</vt:lpstr>
      <vt:lpstr>Project analysis slide 2</vt:lpstr>
      <vt:lpstr>Project analysis slide 4</vt:lpstr>
      <vt:lpstr>Project analysis slide 4</vt:lpstr>
      <vt:lpstr>PowerPoint Presentation</vt:lpstr>
      <vt:lpstr>Project analysis slide 5</vt:lpstr>
      <vt:lpstr>Project analysis slide 4</vt:lpstr>
      <vt:lpstr>Project analysis slide 4</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John Herrmann</dc:creator>
  <cp:lastModifiedBy/>
  <cp:revision>1</cp:revision>
  <dcterms:created xsi:type="dcterms:W3CDTF">2018-12-29T01:33:15Z</dcterms:created>
  <dcterms:modified xsi:type="dcterms:W3CDTF">2018-12-29T18:33:49Z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v-abdarl@microsoft.com</vt:lpwstr>
  </property>
  <property fmtid="{D5CDD505-2E9C-101B-9397-08002B2CF9AE}" pid="5" name="MSIP_Label_f42aa342-8706-4288-bd11-ebb85995028c_SetDate">
    <vt:lpwstr>2018-11-21T00:44:46.2256006Z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